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5143500" cx="9144000"/>
  <p:notesSz cx="6858000" cy="9144000"/>
  <p:embeddedFontLst>
    <p:embeddedFont>
      <p:font typeface="Helvetica Neue"/>
      <p:regular r:id="rId69"/>
      <p:bold r:id="rId70"/>
      <p:italic r:id="rId71"/>
      <p:boldItalic r:id="rId72"/>
    </p:embeddedFont>
    <p:embeddedFont>
      <p:font typeface="Arial Black"/>
      <p:regular r:id="rId73"/>
    </p:embeddedFont>
    <p:embeddedFont>
      <p:font typeface="Helvetica Neue Light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2881CD-F4F0-4103-A4BB-EA18A70E02B9}">
  <a:tblStyle styleId="{062881CD-F4F0-4103-A4BB-EA18A70E02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ArialBlack-regular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4.xml"/><Relationship Id="rId75" Type="http://schemas.openxmlformats.org/officeDocument/2006/relationships/font" Target="fonts/HelveticaNeueLight-bold.fntdata"/><Relationship Id="rId30" Type="http://schemas.openxmlformats.org/officeDocument/2006/relationships/slide" Target="slides/slide23.xml"/><Relationship Id="rId74" Type="http://schemas.openxmlformats.org/officeDocument/2006/relationships/font" Target="fonts/HelveticaNeueLight-regular.fntdata"/><Relationship Id="rId33" Type="http://schemas.openxmlformats.org/officeDocument/2006/relationships/slide" Target="slides/slide26.xml"/><Relationship Id="rId77" Type="http://schemas.openxmlformats.org/officeDocument/2006/relationships/font" Target="fonts/HelveticaNeueLight-boldItalic.fntdata"/><Relationship Id="rId32" Type="http://schemas.openxmlformats.org/officeDocument/2006/relationships/slide" Target="slides/slide25.xml"/><Relationship Id="rId76" Type="http://schemas.openxmlformats.org/officeDocument/2006/relationships/font" Target="fonts/HelveticaNeueLight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7fccea60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17fccea60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3afc6a421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3afc6a421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23afc6a421_0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397e6c93b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f397e6c93b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3afc6a421_0_7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3afc6a421_0_7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23afc6a421_0_7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3afc6a421_0_8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3afc6a421_0_8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23afc6a421_0_8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3afc6a421_0_8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3afc6a421_0_8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23afc6a421_0_8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3afc6a421_0_10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3afc6a421_0_10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23afc6a421_0_10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397e6c93b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397e6c93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397e6c93b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f397e6c93b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397e6c93b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f397e6c93b_0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f0f32a010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0f0f32a010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435f25081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e435f25081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3afc6a421_0_1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3afc6a421_0_1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23afc6a421_0_12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97e6c93b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f397e6c93b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3afc6a42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3afc6a42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23afc6a421_0_1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c7f096a7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c7f096a7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33219dfd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33219dfd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e3bcb368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e3bcb368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3bcb36888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3bcb3688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2e8b98cb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e2e8b98cb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3bcb368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e3bcb368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435f25081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435f25081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7fccea608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17fccea608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e435f2508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e435f2508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87f7e5a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87f7e5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e435f25081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e435f25081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f0f32a01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f0f32a01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e3538d7a0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e3538d7a0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1ef1e7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ed1ef1e7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33219dfd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33219dfd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Nodes are used because there are different needs for hardware - some basic functionality, some very intensive functionality</a:t>
            </a:r>
            <a:endParaRPr sz="1800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2e8b98cb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2e8b98cb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Nodes are used because there are different needs for hardware - some basic functionality, some very intensive functionality</a:t>
            </a:r>
            <a:endParaRPr sz="1800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3f5ce9a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3f5ce9a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e4c6dc19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e4c6dc19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2e8b98cb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e2e8b98cbd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e33219dfd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e33219dfd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e3f5ce9a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e3f5ce9a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e4c6dc19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e4c6dc19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e3bcb3688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e3bcb3688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ed1ef1e7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ed1ef1e7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e3bcb3688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e3bcb3688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 analogy** describing a batch job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interactive jobs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f397e6c93b_0_6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user you want to a) submit a job (analysis to run) then, eventually b) get the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the scenes things can be broken down into 3 main parts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A management service that help distribute job loads because this is a shared resource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Hardware to actually perform the computation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Storage for software, system information, your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f397e6c93b_0_6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f397e6c93b_0_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user you want to a) submit a job (analysis to run) then, eventually b) get the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the scenes things can be broken down into 3 main parts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A management service that help distribute job loads because this is a shared resource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Hardware to actually perform the computation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Storage for software, system information, your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f397e6c93b_0_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33219dfd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33219dfd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e3bcb3688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e3bcb3688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c7f096a7e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ec7f096a7e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e4c6dc19e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e4c6dc19e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e3538d7a0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e3538d7a0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f87f7e5ad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f87f7e5ad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87f7e5ad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87f7e5ad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f87f7e5ad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f87f7e5ad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e4c6dc19e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e4c6dc19e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e4c6dc19e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e4c6dc19e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e4c6dc19e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e4c6dc19e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e4c6dc19e4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e4c6dc19e4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f397e6c93b_0_6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f397e6c93b_0_6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397e6c93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f397e6c93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e2e8b98cb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e2e8b98cb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e2e8b98cb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e2e8b98cb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397e6c93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f397e6c93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397e6c93b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f397e6c93b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3afc6a421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3afc6a421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23afc6a421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010800" y="-1012931"/>
            <a:ext cx="3122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364491" y="3375561"/>
            <a:ext cx="84264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2787446" y="4721618"/>
            <a:ext cx="74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253118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6119876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2">
            <a:alphaModFix/>
          </a:blip>
          <a:srcRect b="32560" l="0" r="0" t="0"/>
          <a:stretch/>
        </p:blipFill>
        <p:spPr>
          <a:xfrm>
            <a:off x="0" y="0"/>
            <a:ext cx="9156313" cy="337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Helvetica Neue"/>
              <a:buNone/>
              <a:defRPr sz="4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623888" y="1293927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628650" y="1369219"/>
            <a:ext cx="38862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4629150" y="1369219"/>
            <a:ext cx="38862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0" name="Google Shape;130;p20"/>
          <p:cNvSpPr txBox="1"/>
          <p:nvPr>
            <p:ph idx="2" type="body"/>
          </p:nvPr>
        </p:nvSpPr>
        <p:spPr>
          <a:xfrm>
            <a:off x="629841" y="1878806"/>
            <a:ext cx="38685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2" name="Google Shape;132;p20"/>
          <p:cNvSpPr txBox="1"/>
          <p:nvPr>
            <p:ph idx="4" type="body"/>
          </p:nvPr>
        </p:nvSpPr>
        <p:spPr>
          <a:xfrm>
            <a:off x="4629150" y="1878806"/>
            <a:ext cx="38874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8" name="Google Shape;148;p2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9" name="Google Shape;149;p23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 rot="5400000">
            <a:off x="3010800" y="-1012931"/>
            <a:ext cx="3122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3888" y="1293927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28650" y="1369219"/>
            <a:ext cx="38862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629150" y="1369219"/>
            <a:ext cx="38862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29841" y="1878806"/>
            <a:ext cx="3868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4629150" y="1878806"/>
            <a:ext cx="38874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Untitled.png" id="11" name="Google Shape;11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6970140" y="4641719"/>
            <a:ext cx="1888110" cy="33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 flipH="1" rot="10800000">
            <a:off x="342900" y="4561200"/>
            <a:ext cx="8458200" cy="1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761" y="4641719"/>
            <a:ext cx="1657826" cy="32987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Helvetica Neue"/>
              <a:buNone/>
              <a:defRPr i="0" sz="3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•"/>
              <a:defRPr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Untitled.png" id="99" name="Google Shape;99;p15" title="Be Boulder."/>
          <p:cNvPicPr preferRelativeResize="0"/>
          <p:nvPr/>
        </p:nvPicPr>
        <p:blipFill rotWithShape="1">
          <a:blip r:embed="rId1">
            <a:alphaModFix/>
          </a:blip>
          <a:srcRect b="47287" l="0" r="0" t="0"/>
          <a:stretch/>
        </p:blipFill>
        <p:spPr>
          <a:xfrm>
            <a:off x="6970140" y="4641719"/>
            <a:ext cx="1888110" cy="33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5"/>
          <p:cNvCxnSpPr/>
          <p:nvPr/>
        </p:nvCxnSpPr>
        <p:spPr>
          <a:xfrm flipH="1" rot="10800000">
            <a:off x="342900" y="4561200"/>
            <a:ext cx="8458200" cy="1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1" name="Google Shape;10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761" y="4641719"/>
            <a:ext cx="1657826" cy="32987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c.colorado.edu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github.com/ResearchComputing/New_User_Seminar" TargetMode="External"/><Relationship Id="rId6" Type="http://schemas.openxmlformats.org/officeDocument/2006/relationships/hyperlink" Target="http://tinyurl.com/curc-survey1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camp.rc.colorado.edu/accounts/account-request/create/organization" TargetMode="External"/><Relationship Id="rId4" Type="http://schemas.openxmlformats.org/officeDocument/2006/relationships/hyperlink" Target="https://www.acns.colostate.edu/hpc/summit-get-started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camp.rc.colorado.edu/accounts/account-request/create/organization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ondemand.rc.colorado.edu/" TargetMode="External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username@login.rc.colorado.edu" TargetMode="External"/><Relationship Id="rId4" Type="http://schemas.openxmlformats.org/officeDocument/2006/relationships/hyperlink" Target="mailto:username@login.rc.colorado.edu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curc.readthedocs.io/" TargetMode="External"/><Relationship Id="rId4" Type="http://schemas.openxmlformats.org/officeDocument/2006/relationships/hyperlink" Target="https://www.colorado.edu/crdds/" TargetMode="External"/><Relationship Id="rId5" Type="http://schemas.openxmlformats.org/officeDocument/2006/relationships/hyperlink" Target="mailto:rc-help@colorado.edu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tinyurl.com/curc-survey1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32560" l="0" r="0" t="0"/>
          <a:stretch/>
        </p:blipFill>
        <p:spPr>
          <a:xfrm>
            <a:off x="0" y="0"/>
            <a:ext cx="9156313" cy="337556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type="ctrTitle"/>
          </p:nvPr>
        </p:nvSpPr>
        <p:spPr>
          <a:xfrm>
            <a:off x="350321" y="3411186"/>
            <a:ext cx="84759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Helvetica Neue Light"/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New User Seminar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Performance Computing (HPC)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vs. Traditional Computing</a:t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HPC is a network (or cluster) of hardware we call “nodes” linked together with high-speed interconnects </a:t>
            </a:r>
            <a:endParaRPr/>
          </a:p>
        </p:txBody>
      </p:sp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1" name="Google Shape;281;p36"/>
          <p:cNvGrpSpPr/>
          <p:nvPr/>
        </p:nvGrpSpPr>
        <p:grpSpPr>
          <a:xfrm>
            <a:off x="2761417" y="2232601"/>
            <a:ext cx="3621164" cy="2000984"/>
            <a:chOff x="2673175" y="2026525"/>
            <a:chExt cx="3893725" cy="1966375"/>
          </a:xfrm>
        </p:grpSpPr>
        <p:pic>
          <p:nvPicPr>
            <p:cNvPr id="282" name="Google Shape;28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30275" y="24355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3000" y="2026525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3175" y="3176625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2225" y="221920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62525" y="35120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92275" y="31975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8" name="Google Shape;288;p36"/>
            <p:cNvCxnSpPr>
              <a:stCxn id="285" idx="3"/>
              <a:endCxn id="282" idx="1"/>
            </p:cNvCxnSpPr>
            <p:nvPr/>
          </p:nvCxnSpPr>
          <p:spPr>
            <a:xfrm>
              <a:off x="3536600" y="2459625"/>
              <a:ext cx="293700" cy="216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36"/>
            <p:cNvCxnSpPr>
              <a:stCxn id="284" idx="3"/>
              <a:endCxn id="282" idx="2"/>
            </p:cNvCxnSpPr>
            <p:nvPr/>
          </p:nvCxnSpPr>
          <p:spPr>
            <a:xfrm flipH="1" rot="10800000">
              <a:off x="3177550" y="2916350"/>
              <a:ext cx="904800" cy="500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36"/>
            <p:cNvCxnSpPr>
              <a:stCxn id="282" idx="3"/>
              <a:endCxn id="283" idx="1"/>
            </p:cNvCxnSpPr>
            <p:nvPr/>
          </p:nvCxnSpPr>
          <p:spPr>
            <a:xfrm flipH="1" rot="10800000">
              <a:off x="4334650" y="2267075"/>
              <a:ext cx="658200" cy="408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36"/>
            <p:cNvCxnSpPr>
              <a:endCxn id="287" idx="1"/>
            </p:cNvCxnSpPr>
            <p:nvPr/>
          </p:nvCxnSpPr>
          <p:spPr>
            <a:xfrm>
              <a:off x="4082575" y="2916275"/>
              <a:ext cx="509700" cy="521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36"/>
            <p:cNvCxnSpPr>
              <a:endCxn id="286" idx="1"/>
            </p:cNvCxnSpPr>
            <p:nvPr/>
          </p:nvCxnSpPr>
          <p:spPr>
            <a:xfrm>
              <a:off x="5096525" y="3438075"/>
              <a:ext cx="966000" cy="314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36"/>
            <p:cNvCxnSpPr>
              <a:stCxn id="285" idx="2"/>
              <a:endCxn id="284" idx="0"/>
            </p:cNvCxnSpPr>
            <p:nvPr/>
          </p:nvCxnSpPr>
          <p:spPr>
            <a:xfrm flipH="1">
              <a:off x="2925312" y="2700050"/>
              <a:ext cx="359100" cy="476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36"/>
            <p:cNvCxnSpPr>
              <a:endCxn id="283" idx="1"/>
            </p:cNvCxnSpPr>
            <p:nvPr/>
          </p:nvCxnSpPr>
          <p:spPr>
            <a:xfrm flipH="1" rot="10800000">
              <a:off x="3536500" y="2266950"/>
              <a:ext cx="1456500" cy="192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36"/>
            <p:cNvCxnSpPr>
              <a:stCxn id="284" idx="3"/>
              <a:endCxn id="287" idx="1"/>
            </p:cNvCxnSpPr>
            <p:nvPr/>
          </p:nvCxnSpPr>
          <p:spPr>
            <a:xfrm>
              <a:off x="3177550" y="3417050"/>
              <a:ext cx="1414800" cy="21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36"/>
            <p:cNvCxnSpPr>
              <a:endCxn id="283" idx="2"/>
            </p:cNvCxnSpPr>
            <p:nvPr/>
          </p:nvCxnSpPr>
          <p:spPr>
            <a:xfrm flipH="1" rot="10800000">
              <a:off x="4844387" y="2507375"/>
              <a:ext cx="400800" cy="690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36"/>
            <p:cNvCxnSpPr>
              <a:stCxn id="282" idx="3"/>
              <a:endCxn id="287" idx="0"/>
            </p:cNvCxnSpPr>
            <p:nvPr/>
          </p:nvCxnSpPr>
          <p:spPr>
            <a:xfrm>
              <a:off x="4334650" y="2675975"/>
              <a:ext cx="509700" cy="521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36"/>
            <p:cNvCxnSpPr>
              <a:stCxn id="283" idx="2"/>
              <a:endCxn id="286" idx="1"/>
            </p:cNvCxnSpPr>
            <p:nvPr/>
          </p:nvCxnSpPr>
          <p:spPr>
            <a:xfrm>
              <a:off x="5245187" y="2507375"/>
              <a:ext cx="817200" cy="1245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High Performance Computing (HPC)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37"/>
          <p:cNvGrpSpPr/>
          <p:nvPr/>
        </p:nvGrpSpPr>
        <p:grpSpPr>
          <a:xfrm>
            <a:off x="2654375" y="2444788"/>
            <a:ext cx="3898599" cy="2233337"/>
            <a:chOff x="2654375" y="1965563"/>
            <a:chExt cx="3898599" cy="2233337"/>
          </a:xfrm>
        </p:grpSpPr>
        <p:cxnSp>
          <p:nvCxnSpPr>
            <p:cNvPr id="305" name="Google Shape;305;p37"/>
            <p:cNvCxnSpPr/>
            <p:nvPr/>
          </p:nvCxnSpPr>
          <p:spPr>
            <a:xfrm>
              <a:off x="3536600" y="2459625"/>
              <a:ext cx="2937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37"/>
            <p:cNvCxnSpPr>
              <a:stCxn id="307" idx="3"/>
              <a:endCxn id="308" idx="2"/>
            </p:cNvCxnSpPr>
            <p:nvPr/>
          </p:nvCxnSpPr>
          <p:spPr>
            <a:xfrm flipH="1" rot="10800000">
              <a:off x="3177400" y="2972250"/>
              <a:ext cx="918900" cy="44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37"/>
            <p:cNvCxnSpPr>
              <a:stCxn id="308" idx="3"/>
              <a:endCxn id="310" idx="1"/>
            </p:cNvCxnSpPr>
            <p:nvPr/>
          </p:nvCxnSpPr>
          <p:spPr>
            <a:xfrm flipH="1" rot="10800000">
              <a:off x="4334649" y="2267100"/>
              <a:ext cx="658500" cy="46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37"/>
            <p:cNvCxnSpPr>
              <a:stCxn id="308" idx="2"/>
              <a:endCxn id="312" idx="1"/>
            </p:cNvCxnSpPr>
            <p:nvPr/>
          </p:nvCxnSpPr>
          <p:spPr>
            <a:xfrm>
              <a:off x="4096300" y="2972250"/>
              <a:ext cx="495900" cy="46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37"/>
            <p:cNvCxnSpPr/>
            <p:nvPr/>
          </p:nvCxnSpPr>
          <p:spPr>
            <a:xfrm>
              <a:off x="5096525" y="3438075"/>
              <a:ext cx="966000" cy="31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37"/>
            <p:cNvCxnSpPr/>
            <p:nvPr/>
          </p:nvCxnSpPr>
          <p:spPr>
            <a:xfrm flipH="1">
              <a:off x="2925312" y="2700050"/>
              <a:ext cx="359100" cy="47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37"/>
            <p:cNvCxnSpPr/>
            <p:nvPr/>
          </p:nvCxnSpPr>
          <p:spPr>
            <a:xfrm flipH="1" rot="10800000">
              <a:off x="3536500" y="2266950"/>
              <a:ext cx="1456500" cy="19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37"/>
            <p:cNvCxnSpPr/>
            <p:nvPr/>
          </p:nvCxnSpPr>
          <p:spPr>
            <a:xfrm>
              <a:off x="3177550" y="3417050"/>
              <a:ext cx="1414800" cy="2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37"/>
            <p:cNvCxnSpPr/>
            <p:nvPr/>
          </p:nvCxnSpPr>
          <p:spPr>
            <a:xfrm flipH="1" rot="10800000">
              <a:off x="4844387" y="2507375"/>
              <a:ext cx="400800" cy="6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37"/>
            <p:cNvCxnSpPr>
              <a:stCxn id="308" idx="3"/>
              <a:endCxn id="312" idx="0"/>
            </p:cNvCxnSpPr>
            <p:nvPr/>
          </p:nvCxnSpPr>
          <p:spPr>
            <a:xfrm>
              <a:off x="4334649" y="2733900"/>
              <a:ext cx="509700" cy="4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37"/>
            <p:cNvCxnSpPr/>
            <p:nvPr/>
          </p:nvCxnSpPr>
          <p:spPr>
            <a:xfrm>
              <a:off x="5245187" y="2507375"/>
              <a:ext cx="817200" cy="124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20" name="Google Shape;32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70025" y="217005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4375" y="32455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7950" y="249555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2775" y="1965563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92263" y="32455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6275" y="37222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37"/>
          <p:cNvSpPr txBox="1"/>
          <p:nvPr>
            <p:ph idx="1" type="body"/>
          </p:nvPr>
        </p:nvSpPr>
        <p:spPr>
          <a:xfrm>
            <a:off x="660325" y="1354546"/>
            <a:ext cx="7886700" cy="109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46050" lvl="0" marL="177800" rtl="0" algn="l">
              <a:spcBef>
                <a:spcPts val="100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HPC is a multiprocessor environment that allows users to run jobs on several processors at once (also called parallel processing)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</a:t>
            </a:r>
            <a:r>
              <a:rPr i="1" lang="en"/>
              <a:t>I </a:t>
            </a:r>
            <a:r>
              <a:rPr lang="en"/>
              <a:t>use HPC for?</a:t>
            </a:r>
            <a:endParaRPr/>
          </a:p>
        </p:txBody>
      </p:sp>
      <p:sp>
        <p:nvSpPr>
          <p:cNvPr id="332" name="Google Shape;332;p38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8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en"/>
              <a:t>Solving large problems that require more:</a:t>
            </a:r>
            <a:endParaRPr/>
          </a:p>
          <a:p>
            <a:pPr indent="-2349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○"/>
            </a:pPr>
            <a:r>
              <a:rPr lang="en"/>
              <a:t>Memory than you have on your PC</a:t>
            </a:r>
            <a:endParaRPr/>
          </a:p>
          <a:p>
            <a:pPr indent="-2349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○"/>
            </a:pPr>
            <a:r>
              <a:rPr lang="en"/>
              <a:t>cores/nodes/power thank you have on your PC</a:t>
            </a:r>
            <a:endParaRPr/>
          </a:p>
          <a:p>
            <a:pPr indent="-298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en"/>
              <a:t>Jobs that require hardware you may not have:</a:t>
            </a:r>
            <a:endParaRPr/>
          </a:p>
          <a:p>
            <a:pPr indent="-2349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○"/>
            </a:pPr>
            <a:r>
              <a:rPr lang="en"/>
              <a:t>High Performance GPU computing</a:t>
            </a:r>
            <a:endParaRPr/>
          </a:p>
          <a:p>
            <a:pPr indent="-2349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/>
              <a:t>Specific Operating System</a:t>
            </a:r>
            <a:endParaRPr/>
          </a:p>
          <a:p>
            <a:pPr indent="-298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en"/>
              <a:t>Visualization rendering</a:t>
            </a:r>
            <a:endParaRPr/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Analogy</a:t>
            </a:r>
            <a:endParaRPr/>
          </a:p>
        </p:txBody>
      </p:sp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471488" y="1026914"/>
            <a:ext cx="5915100" cy="234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Working on a puzzle by yourself (although enjoyable!) will take time, even if you’re fast!</a:t>
            </a:r>
            <a:endParaRPr/>
          </a:p>
        </p:txBody>
      </p:sp>
      <p:sp>
        <p:nvSpPr>
          <p:cNvPr id="341" name="Google Shape;341;p39"/>
          <p:cNvSpPr txBox="1"/>
          <p:nvPr>
            <p:ph idx="12" type="sldNum"/>
          </p:nvPr>
        </p:nvSpPr>
        <p:spPr>
          <a:xfrm>
            <a:off x="4843463" y="3575447"/>
            <a:ext cx="3840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2" name="Google Shape;342;p39"/>
          <p:cNvGrpSpPr/>
          <p:nvPr/>
        </p:nvGrpSpPr>
        <p:grpSpPr>
          <a:xfrm>
            <a:off x="2750097" y="1804962"/>
            <a:ext cx="4440513" cy="2632298"/>
            <a:chOff x="1084226" y="1375575"/>
            <a:chExt cx="5137699" cy="2838975"/>
          </a:xfrm>
        </p:grpSpPr>
        <p:pic>
          <p:nvPicPr>
            <p:cNvPr id="343" name="Google Shape;34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2075" y="1375575"/>
              <a:ext cx="3299850" cy="220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084226" y="2157499"/>
              <a:ext cx="2185599" cy="20570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0"/>
          <p:cNvSpPr txBox="1"/>
          <p:nvPr>
            <p:ph idx="1" type="body"/>
          </p:nvPr>
        </p:nvSpPr>
        <p:spPr>
          <a:xfrm>
            <a:off x="471488" y="1026914"/>
            <a:ext cx="5915100" cy="234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You can speed it up by inviting friends over and enticing them with food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79400" lvl="0" marL="3429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What happens if there are too many people?</a:t>
            </a:r>
            <a:endParaRPr sz="1800"/>
          </a:p>
        </p:txBody>
      </p:sp>
      <p:sp>
        <p:nvSpPr>
          <p:cNvPr id="352" name="Google Shape;352;p40"/>
          <p:cNvSpPr txBox="1"/>
          <p:nvPr>
            <p:ph idx="12" type="sldNum"/>
          </p:nvPr>
        </p:nvSpPr>
        <p:spPr>
          <a:xfrm>
            <a:off x="4843463" y="3575447"/>
            <a:ext cx="3840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3" name="Google Shape;353;p40"/>
          <p:cNvGrpSpPr/>
          <p:nvPr/>
        </p:nvGrpSpPr>
        <p:grpSpPr>
          <a:xfrm>
            <a:off x="3291743" y="1500642"/>
            <a:ext cx="3913205" cy="2243327"/>
            <a:chOff x="1726201" y="1411525"/>
            <a:chExt cx="5397524" cy="3024574"/>
          </a:xfrm>
        </p:grpSpPr>
        <p:pic>
          <p:nvPicPr>
            <p:cNvPr id="354" name="Google Shape;35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60875" y="1696575"/>
              <a:ext cx="3299850" cy="220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26201" y="2233950"/>
              <a:ext cx="1519724" cy="143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1000" y="1411525"/>
              <a:ext cx="1232725" cy="116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26275" y="3275875"/>
              <a:ext cx="1232725" cy="1160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</a:t>
            </a:r>
            <a:r>
              <a:rPr i="1" lang="en"/>
              <a:t>I </a:t>
            </a:r>
            <a:r>
              <a:rPr lang="en"/>
              <a:t>use HPC for?</a:t>
            </a:r>
            <a:endParaRPr/>
          </a:p>
        </p:txBody>
      </p:sp>
      <p:sp>
        <p:nvSpPr>
          <p:cNvPr id="364" name="Google Shape;364;p41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Jobs that would take a long time on local machines can instead be distributed over hardware: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Parallelized to split up then joined (if software enabled)</a:t>
            </a:r>
            <a:endParaRPr/>
          </a:p>
          <a:p>
            <a:pPr indent="0" lvl="0" marL="685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685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685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1" marL="6858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Broken up into many serial jobs</a:t>
            </a:r>
            <a:endParaRPr/>
          </a:p>
        </p:txBody>
      </p:sp>
      <p:sp>
        <p:nvSpPr>
          <p:cNvPr id="365" name="Google Shape;365;p4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6" name="Google Shape;366;p41"/>
          <p:cNvGrpSpPr/>
          <p:nvPr/>
        </p:nvGrpSpPr>
        <p:grpSpPr>
          <a:xfrm>
            <a:off x="1867286" y="2359354"/>
            <a:ext cx="2740548" cy="1054898"/>
            <a:chOff x="1374450" y="1900450"/>
            <a:chExt cx="4754595" cy="1830150"/>
          </a:xfrm>
        </p:grpSpPr>
        <p:sp>
          <p:nvSpPr>
            <p:cNvPr id="367" name="Google Shape;367;p41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BIG Job</a:t>
              </a:r>
              <a:endParaRPr b="1" sz="1500"/>
            </a:p>
          </p:txBody>
        </p:sp>
        <p:pic>
          <p:nvPicPr>
            <p:cNvPr id="368" name="Google Shape;368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9" name="Google Shape;369;p41"/>
            <p:cNvCxnSpPr>
              <a:stCxn id="367" idx="3"/>
              <a:endCxn id="368" idx="1"/>
            </p:cNvCxnSpPr>
            <p:nvPr/>
          </p:nvCxnSpPr>
          <p:spPr>
            <a:xfrm flipH="1" rot="10800000">
              <a:off x="2616750" y="2144350"/>
              <a:ext cx="1652100" cy="752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70" name="Google Shape;370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1" name="Google Shape;371;p41"/>
            <p:cNvCxnSpPr>
              <a:stCxn id="367" idx="3"/>
              <a:endCxn id="370" idx="1"/>
            </p:cNvCxnSpPr>
            <p:nvPr/>
          </p:nvCxnSpPr>
          <p:spPr>
            <a:xfrm flipH="1" rot="10800000">
              <a:off x="2616750" y="2815450"/>
              <a:ext cx="1652100" cy="81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72" name="Google Shape;372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3" name="Google Shape;373;p41"/>
            <p:cNvCxnSpPr>
              <a:stCxn id="367" idx="3"/>
              <a:endCxn id="372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4" name="Google Shape;374;p41"/>
            <p:cNvCxnSpPr>
              <a:stCxn id="368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5" name="Google Shape;375;p41"/>
            <p:cNvCxnSpPr>
              <a:stCxn id="370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6" name="Google Shape;376;p41"/>
            <p:cNvCxnSpPr>
              <a:stCxn id="372" idx="3"/>
            </p:cNvCxnSpPr>
            <p:nvPr/>
          </p:nvCxnSpPr>
          <p:spPr>
            <a:xfrm flipH="1" rot="10800000">
              <a:off x="4780244" y="2815425"/>
              <a:ext cx="1348800" cy="671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7" name="Google Shape;377;p41"/>
          <p:cNvGrpSpPr/>
          <p:nvPr/>
        </p:nvGrpSpPr>
        <p:grpSpPr>
          <a:xfrm>
            <a:off x="4792154" y="3316458"/>
            <a:ext cx="3253584" cy="1522730"/>
            <a:chOff x="1772450" y="1900401"/>
            <a:chExt cx="4356700" cy="2001749"/>
          </a:xfrm>
        </p:grpSpPr>
        <p:sp>
          <p:nvSpPr>
            <p:cNvPr id="378" name="Google Shape;378;p41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Tiny Job</a:t>
              </a:r>
              <a:endParaRPr b="1" sz="800"/>
            </a:p>
          </p:txBody>
        </p:sp>
        <p:pic>
          <p:nvPicPr>
            <p:cNvPr id="379" name="Google Shape;379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0" name="Google Shape;380;p41"/>
            <p:cNvCxnSpPr>
              <a:stCxn id="378" idx="3"/>
              <a:endCxn id="379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1" name="Google Shape;381;p41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Tiny Job</a:t>
              </a:r>
              <a:endParaRPr b="1" sz="800"/>
            </a:p>
          </p:txBody>
        </p:sp>
        <p:pic>
          <p:nvPicPr>
            <p:cNvPr id="382" name="Google Shape;382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3" name="Google Shape;383;p41"/>
            <p:cNvCxnSpPr>
              <a:stCxn id="381" idx="3"/>
              <a:endCxn id="382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4" name="Google Shape;384;p41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Tiny Job</a:t>
              </a:r>
              <a:endParaRPr b="1" sz="800"/>
            </a:p>
          </p:txBody>
        </p:sp>
        <p:pic>
          <p:nvPicPr>
            <p:cNvPr id="385" name="Google Shape;385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6" name="Google Shape;386;p41"/>
            <p:cNvCxnSpPr>
              <a:stCxn id="384" idx="3"/>
              <a:endCxn id="385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7" name="Google Shape;387;p41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>
            <p:ph type="title"/>
          </p:nvPr>
        </p:nvSpPr>
        <p:spPr>
          <a:xfrm>
            <a:off x="1112925" y="2285400"/>
            <a:ext cx="71613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Research Computing Resources</a:t>
            </a:r>
            <a:endParaRPr b="1" sz="3020"/>
          </a:p>
        </p:txBody>
      </p:sp>
      <p:sp>
        <p:nvSpPr>
          <p:cNvPr id="393" name="Google Shape;393;p4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94" name="Google Shape;394;p4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/>
          <p:nvPr/>
        </p:nvSpPr>
        <p:spPr>
          <a:xfrm>
            <a:off x="1680974" y="2731717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/>
          <p:nvPr/>
        </p:nvSpPr>
        <p:spPr>
          <a:xfrm>
            <a:off x="2784891" y="2442700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3"/>
          <p:cNvSpPr/>
          <p:nvPr/>
        </p:nvSpPr>
        <p:spPr>
          <a:xfrm>
            <a:off x="3285607" y="3031761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"/>
          <p:cNvSpPr/>
          <p:nvPr/>
        </p:nvSpPr>
        <p:spPr>
          <a:xfrm>
            <a:off x="2285837" y="3476208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1173425" y="3320678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43"/>
          <p:cNvCxnSpPr>
            <a:stCxn id="403" idx="3"/>
            <a:endCxn id="399" idx="1"/>
          </p:cNvCxnSpPr>
          <p:nvPr/>
        </p:nvCxnSpPr>
        <p:spPr>
          <a:xfrm flipH="1" rot="10800000">
            <a:off x="1462325" y="2876228"/>
            <a:ext cx="218700" cy="5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3"/>
          <p:cNvCxnSpPr>
            <a:stCxn id="403" idx="3"/>
            <a:endCxn id="402" idx="1"/>
          </p:cNvCxnSpPr>
          <p:nvPr/>
        </p:nvCxnSpPr>
        <p:spPr>
          <a:xfrm>
            <a:off x="1462325" y="3465128"/>
            <a:ext cx="823500" cy="1554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43"/>
          <p:cNvCxnSpPr>
            <a:stCxn id="399" idx="2"/>
            <a:endCxn id="402" idx="1"/>
          </p:cNvCxnSpPr>
          <p:nvPr/>
        </p:nvCxnSpPr>
        <p:spPr>
          <a:xfrm>
            <a:off x="1825424" y="3020617"/>
            <a:ext cx="460500" cy="6000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43"/>
          <p:cNvCxnSpPr>
            <a:endCxn id="400" idx="1"/>
          </p:cNvCxnSpPr>
          <p:nvPr/>
        </p:nvCxnSpPr>
        <p:spPr>
          <a:xfrm flipH="1" rot="10800000">
            <a:off x="1969791" y="2587150"/>
            <a:ext cx="815100" cy="2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3"/>
          <p:cNvCxnSpPr>
            <a:endCxn id="402" idx="3"/>
          </p:cNvCxnSpPr>
          <p:nvPr/>
        </p:nvCxnSpPr>
        <p:spPr>
          <a:xfrm flipH="1">
            <a:off x="2574737" y="2731758"/>
            <a:ext cx="354300" cy="8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3"/>
          <p:cNvCxnSpPr>
            <a:stCxn id="400" idx="3"/>
            <a:endCxn id="401" idx="1"/>
          </p:cNvCxnSpPr>
          <p:nvPr/>
        </p:nvCxnSpPr>
        <p:spPr>
          <a:xfrm>
            <a:off x="3073791" y="2587150"/>
            <a:ext cx="211800" cy="5892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3"/>
          <p:cNvCxnSpPr>
            <a:stCxn id="402" idx="3"/>
            <a:endCxn id="401" idx="1"/>
          </p:cNvCxnSpPr>
          <p:nvPr/>
        </p:nvCxnSpPr>
        <p:spPr>
          <a:xfrm flipH="1" rot="10800000">
            <a:off x="2574737" y="3176358"/>
            <a:ext cx="711000" cy="444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43"/>
          <p:cNvSpPr/>
          <p:nvPr/>
        </p:nvSpPr>
        <p:spPr>
          <a:xfrm rot="10800000">
            <a:off x="6983113" y="3010749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/>
          <p:nvPr/>
        </p:nvSpPr>
        <p:spPr>
          <a:xfrm rot="10800000">
            <a:off x="5818718" y="3315600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3"/>
          <p:cNvSpPr/>
          <p:nvPr/>
        </p:nvSpPr>
        <p:spPr>
          <a:xfrm rot="10800000">
            <a:off x="5290570" y="2694267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10800000">
            <a:off x="6345112" y="2225470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 rot="10800000">
            <a:off x="7518467" y="2389520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6" name="Google Shape;416;p43"/>
          <p:cNvCxnSpPr>
            <a:stCxn id="415" idx="3"/>
            <a:endCxn id="411" idx="1"/>
          </p:cNvCxnSpPr>
          <p:nvPr/>
        </p:nvCxnSpPr>
        <p:spPr>
          <a:xfrm flipH="1">
            <a:off x="7287767" y="2541920"/>
            <a:ext cx="230700" cy="62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3"/>
          <p:cNvCxnSpPr>
            <a:stCxn id="415" idx="3"/>
            <a:endCxn id="414" idx="1"/>
          </p:cNvCxnSpPr>
          <p:nvPr/>
        </p:nvCxnSpPr>
        <p:spPr>
          <a:xfrm rot="10800000">
            <a:off x="6649967" y="2377820"/>
            <a:ext cx="868500" cy="16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43"/>
          <p:cNvCxnSpPr>
            <a:stCxn id="411" idx="2"/>
            <a:endCxn id="414" idx="1"/>
          </p:cNvCxnSpPr>
          <p:nvPr/>
        </p:nvCxnSpPr>
        <p:spPr>
          <a:xfrm rot="10800000">
            <a:off x="6649813" y="2377749"/>
            <a:ext cx="485700" cy="63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3"/>
          <p:cNvCxnSpPr>
            <a:endCxn id="412" idx="1"/>
          </p:cNvCxnSpPr>
          <p:nvPr/>
        </p:nvCxnSpPr>
        <p:spPr>
          <a:xfrm flipH="1">
            <a:off x="6123518" y="3163200"/>
            <a:ext cx="8595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3"/>
          <p:cNvCxnSpPr>
            <a:endCxn id="414" idx="3"/>
          </p:cNvCxnSpPr>
          <p:nvPr/>
        </p:nvCxnSpPr>
        <p:spPr>
          <a:xfrm flipH="1" rot="10800000">
            <a:off x="5971312" y="2377870"/>
            <a:ext cx="373800" cy="93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43"/>
          <p:cNvCxnSpPr>
            <a:stCxn id="412" idx="3"/>
            <a:endCxn id="413" idx="1"/>
          </p:cNvCxnSpPr>
          <p:nvPr/>
        </p:nvCxnSpPr>
        <p:spPr>
          <a:xfrm rot="10800000">
            <a:off x="5595518" y="2846700"/>
            <a:ext cx="223200" cy="62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43"/>
          <p:cNvCxnSpPr>
            <a:stCxn id="414" idx="3"/>
            <a:endCxn id="413" idx="1"/>
          </p:cNvCxnSpPr>
          <p:nvPr/>
        </p:nvCxnSpPr>
        <p:spPr>
          <a:xfrm flipH="1">
            <a:off x="5595412" y="2377870"/>
            <a:ext cx="749700" cy="46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43"/>
          <p:cNvSpPr txBox="1"/>
          <p:nvPr/>
        </p:nvSpPr>
        <p:spPr>
          <a:xfrm>
            <a:off x="1716425" y="175967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Summit</a:t>
            </a:r>
            <a:endParaRPr b="1" sz="1800"/>
          </a:p>
        </p:txBody>
      </p:sp>
      <p:sp>
        <p:nvSpPr>
          <p:cNvPr id="424" name="Google Shape;424;p43"/>
          <p:cNvSpPr txBox="1"/>
          <p:nvPr/>
        </p:nvSpPr>
        <p:spPr>
          <a:xfrm>
            <a:off x="5758050" y="1599700"/>
            <a:ext cx="10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Blanca</a:t>
            </a:r>
            <a:endParaRPr b="1" sz="1800"/>
          </a:p>
        </p:txBody>
      </p:sp>
      <p:sp>
        <p:nvSpPr>
          <p:cNvPr id="425" name="Google Shape;425;p43"/>
          <p:cNvSpPr txBox="1"/>
          <p:nvPr>
            <p:ph type="title"/>
          </p:nvPr>
        </p:nvSpPr>
        <p:spPr>
          <a:xfrm>
            <a:off x="628650" y="273850"/>
            <a:ext cx="6210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HPC Clusters at CURC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/>
          <p:nvPr/>
        </p:nvSpPr>
        <p:spPr>
          <a:xfrm>
            <a:off x="1680974" y="2045917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4"/>
          <p:cNvSpPr/>
          <p:nvPr/>
        </p:nvSpPr>
        <p:spPr>
          <a:xfrm>
            <a:off x="2784891" y="1756900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4"/>
          <p:cNvSpPr/>
          <p:nvPr/>
        </p:nvSpPr>
        <p:spPr>
          <a:xfrm>
            <a:off x="3285607" y="2345961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4"/>
          <p:cNvSpPr/>
          <p:nvPr/>
        </p:nvSpPr>
        <p:spPr>
          <a:xfrm>
            <a:off x="2285837" y="2790408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4"/>
          <p:cNvSpPr/>
          <p:nvPr/>
        </p:nvSpPr>
        <p:spPr>
          <a:xfrm>
            <a:off x="1173425" y="2634878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5" name="Google Shape;435;p44"/>
          <p:cNvCxnSpPr>
            <a:stCxn id="434" idx="3"/>
            <a:endCxn id="430" idx="1"/>
          </p:cNvCxnSpPr>
          <p:nvPr/>
        </p:nvCxnSpPr>
        <p:spPr>
          <a:xfrm flipH="1" rot="10800000">
            <a:off x="1462325" y="2190428"/>
            <a:ext cx="218700" cy="5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44"/>
          <p:cNvCxnSpPr>
            <a:stCxn id="434" idx="3"/>
            <a:endCxn id="433" idx="1"/>
          </p:cNvCxnSpPr>
          <p:nvPr/>
        </p:nvCxnSpPr>
        <p:spPr>
          <a:xfrm>
            <a:off x="1462325" y="2779328"/>
            <a:ext cx="823500" cy="1554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44"/>
          <p:cNvCxnSpPr>
            <a:stCxn id="430" idx="2"/>
            <a:endCxn id="433" idx="1"/>
          </p:cNvCxnSpPr>
          <p:nvPr/>
        </p:nvCxnSpPr>
        <p:spPr>
          <a:xfrm>
            <a:off x="1825424" y="2334817"/>
            <a:ext cx="460500" cy="6000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4"/>
          <p:cNvCxnSpPr>
            <a:endCxn id="431" idx="1"/>
          </p:cNvCxnSpPr>
          <p:nvPr/>
        </p:nvCxnSpPr>
        <p:spPr>
          <a:xfrm flipH="1" rot="10800000">
            <a:off x="1969791" y="1901350"/>
            <a:ext cx="815100" cy="2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4"/>
          <p:cNvCxnSpPr>
            <a:endCxn id="433" idx="3"/>
          </p:cNvCxnSpPr>
          <p:nvPr/>
        </p:nvCxnSpPr>
        <p:spPr>
          <a:xfrm flipH="1">
            <a:off x="2574737" y="2045958"/>
            <a:ext cx="354300" cy="8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4"/>
          <p:cNvCxnSpPr>
            <a:stCxn id="431" idx="3"/>
            <a:endCxn id="432" idx="1"/>
          </p:cNvCxnSpPr>
          <p:nvPr/>
        </p:nvCxnSpPr>
        <p:spPr>
          <a:xfrm>
            <a:off x="3073791" y="1901350"/>
            <a:ext cx="211800" cy="5892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4"/>
          <p:cNvCxnSpPr>
            <a:stCxn id="433" idx="3"/>
            <a:endCxn id="432" idx="1"/>
          </p:cNvCxnSpPr>
          <p:nvPr/>
        </p:nvCxnSpPr>
        <p:spPr>
          <a:xfrm flipH="1" rot="10800000">
            <a:off x="2574737" y="2490558"/>
            <a:ext cx="711000" cy="444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44"/>
          <p:cNvSpPr txBox="1"/>
          <p:nvPr/>
        </p:nvSpPr>
        <p:spPr>
          <a:xfrm>
            <a:off x="1716425" y="107387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Summit</a:t>
            </a:r>
            <a:endParaRPr b="1" sz="1800"/>
          </a:p>
        </p:txBody>
      </p:sp>
      <p:sp>
        <p:nvSpPr>
          <p:cNvPr id="443" name="Google Shape;443;p44"/>
          <p:cNvSpPr txBox="1"/>
          <p:nvPr>
            <p:ph idx="1" type="body"/>
          </p:nvPr>
        </p:nvSpPr>
        <p:spPr>
          <a:xfrm>
            <a:off x="4119100" y="934300"/>
            <a:ext cx="4505100" cy="31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NSF-Funded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Shared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450+ Nodes (mostly Intel Xeon Haswell)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24 cores per “shas” (general compute) node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Additional Node types:</a:t>
            </a:r>
            <a:endParaRPr sz="17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10 GPU Nodes (NVIDIA Tesla K80)</a:t>
            </a:r>
            <a:endParaRPr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5 High Memory Nodes (2TB ram)</a:t>
            </a:r>
            <a:endParaRPr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20 Intel Xeon Phi nodes </a:t>
            </a:r>
            <a:endParaRPr sz="13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b="1" lang="en" sz="1700"/>
              <a:t>11,400 total cores</a:t>
            </a:r>
            <a:endParaRPr b="1"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5"/>
          <p:cNvSpPr/>
          <p:nvPr/>
        </p:nvSpPr>
        <p:spPr>
          <a:xfrm rot="10800000">
            <a:off x="2385213" y="2258961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5"/>
          <p:cNvSpPr/>
          <p:nvPr/>
        </p:nvSpPr>
        <p:spPr>
          <a:xfrm rot="10800000">
            <a:off x="1220818" y="2563813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/>
          <p:nvPr/>
        </p:nvSpPr>
        <p:spPr>
          <a:xfrm rot="10800000">
            <a:off x="692670" y="1942479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5"/>
          <p:cNvSpPr/>
          <p:nvPr/>
        </p:nvSpPr>
        <p:spPr>
          <a:xfrm rot="10800000">
            <a:off x="1747212" y="1473682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 rot="10800000">
            <a:off x="2920567" y="1637733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" name="Google Shape;453;p45"/>
          <p:cNvCxnSpPr>
            <a:stCxn id="452" idx="3"/>
            <a:endCxn id="448" idx="1"/>
          </p:cNvCxnSpPr>
          <p:nvPr/>
        </p:nvCxnSpPr>
        <p:spPr>
          <a:xfrm flipH="1">
            <a:off x="2689867" y="1790133"/>
            <a:ext cx="230700" cy="62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5"/>
          <p:cNvCxnSpPr>
            <a:stCxn id="452" idx="3"/>
            <a:endCxn id="451" idx="1"/>
          </p:cNvCxnSpPr>
          <p:nvPr/>
        </p:nvCxnSpPr>
        <p:spPr>
          <a:xfrm rot="10800000">
            <a:off x="2052067" y="1626033"/>
            <a:ext cx="868500" cy="16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5"/>
          <p:cNvCxnSpPr>
            <a:stCxn id="448" idx="2"/>
            <a:endCxn id="451" idx="1"/>
          </p:cNvCxnSpPr>
          <p:nvPr/>
        </p:nvCxnSpPr>
        <p:spPr>
          <a:xfrm rot="10800000">
            <a:off x="2051913" y="1625961"/>
            <a:ext cx="485700" cy="63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45"/>
          <p:cNvCxnSpPr>
            <a:endCxn id="449" idx="1"/>
          </p:cNvCxnSpPr>
          <p:nvPr/>
        </p:nvCxnSpPr>
        <p:spPr>
          <a:xfrm flipH="1">
            <a:off x="1525618" y="2411413"/>
            <a:ext cx="8595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45"/>
          <p:cNvCxnSpPr>
            <a:endCxn id="451" idx="3"/>
          </p:cNvCxnSpPr>
          <p:nvPr/>
        </p:nvCxnSpPr>
        <p:spPr>
          <a:xfrm flipH="1" rot="10800000">
            <a:off x="1373412" y="1626082"/>
            <a:ext cx="373800" cy="93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45"/>
          <p:cNvCxnSpPr>
            <a:stCxn id="449" idx="3"/>
            <a:endCxn id="450" idx="1"/>
          </p:cNvCxnSpPr>
          <p:nvPr/>
        </p:nvCxnSpPr>
        <p:spPr>
          <a:xfrm rot="10800000">
            <a:off x="997618" y="2094913"/>
            <a:ext cx="223200" cy="62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5"/>
          <p:cNvCxnSpPr>
            <a:stCxn id="451" idx="3"/>
            <a:endCxn id="450" idx="1"/>
          </p:cNvCxnSpPr>
          <p:nvPr/>
        </p:nvCxnSpPr>
        <p:spPr>
          <a:xfrm flipH="1">
            <a:off x="997512" y="1626082"/>
            <a:ext cx="749700" cy="46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45"/>
          <p:cNvSpPr txBox="1"/>
          <p:nvPr/>
        </p:nvSpPr>
        <p:spPr>
          <a:xfrm>
            <a:off x="1160150" y="847913"/>
            <a:ext cx="10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Blanca</a:t>
            </a:r>
            <a:endParaRPr b="1" sz="1800"/>
          </a:p>
        </p:txBody>
      </p:sp>
      <p:sp>
        <p:nvSpPr>
          <p:cNvPr id="461" name="Google Shape;461;p45"/>
          <p:cNvSpPr txBox="1"/>
          <p:nvPr>
            <p:ph idx="1" type="body"/>
          </p:nvPr>
        </p:nvSpPr>
        <p:spPr>
          <a:xfrm>
            <a:off x="3970575" y="1152350"/>
            <a:ext cx="4525200" cy="280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Buy-in Cluster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Per user specs and vendor </a:t>
            </a:r>
            <a:r>
              <a:rPr lang="en" sz="1700"/>
              <a:t>constraints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High priority use on your hardware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Preemptable use to all other nodes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Heterogenous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~223 Compute Nodes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~10 GPU nodes</a:t>
            </a:r>
            <a:endParaRPr sz="1700"/>
          </a:p>
        </p:txBody>
      </p:sp>
      <p:pic>
        <p:nvPicPr>
          <p:cNvPr id="462" name="Google Shape;4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6" y="1942628"/>
            <a:ext cx="304800" cy="3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826" y="2563940"/>
            <a:ext cx="304800" cy="3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01" y="1473815"/>
            <a:ext cx="304800" cy="3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26" y="2253290"/>
            <a:ext cx="304800" cy="3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576" y="1637865"/>
            <a:ext cx="304800" cy="30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438525" y="273850"/>
            <a:ext cx="8401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Research Computing New User Seminar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177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77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77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Instructor: </a:t>
            </a:r>
            <a:endParaRPr sz="18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Website: </a:t>
            </a:r>
            <a:r>
              <a:rPr lang="en" sz="18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www.rc.colorado.edu</a:t>
            </a:r>
            <a:endParaRPr sz="1800">
              <a:solidFill>
                <a:srgbClr val="0563C1"/>
              </a:solidFill>
            </a:endParaRPr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Helpdesk: </a:t>
            </a:r>
            <a:r>
              <a:rPr lang="en" sz="18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endParaRPr sz="1800">
              <a:solidFill>
                <a:srgbClr val="0563C1"/>
              </a:solidFill>
            </a:endParaRPr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Slides:</a:t>
            </a:r>
            <a:r>
              <a:rPr lang="en" sz="1800"/>
              <a:t> </a:t>
            </a:r>
            <a:r>
              <a:rPr lang="en" sz="18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https://github.com/ResearchComputing/New_User_Seminar</a:t>
            </a:r>
            <a:endParaRPr sz="1800">
              <a:solidFill>
                <a:srgbClr val="0563C1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63C1"/>
              </a:solidFill>
            </a:endParaRPr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Survey: </a:t>
            </a:r>
            <a:r>
              <a:rPr lang="en" sz="180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" sz="1800">
                <a:solidFill>
                  <a:srgbClr val="0097A7"/>
                </a:solidFill>
              </a:rPr>
              <a:t> </a:t>
            </a:r>
            <a:r>
              <a:rPr lang="en" sz="1800">
                <a:solidFill>
                  <a:srgbClr val="0097A7"/>
                </a:solidFill>
              </a:rPr>
              <a:t> </a:t>
            </a:r>
            <a:endParaRPr sz="1800">
              <a:solidFill>
                <a:srgbClr val="0097A7"/>
              </a:solidFill>
            </a:endParaRPr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at CURC</a:t>
            </a:r>
            <a:endParaRPr/>
          </a:p>
        </p:txBody>
      </p:sp>
      <p:sp>
        <p:nvSpPr>
          <p:cNvPr id="473" name="Google Shape;473;p4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46"/>
          <p:cNvSpPr txBox="1"/>
          <p:nvPr/>
        </p:nvSpPr>
        <p:spPr>
          <a:xfrm>
            <a:off x="602175" y="1791019"/>
            <a:ext cx="110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3690075" y="1268125"/>
            <a:ext cx="136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46"/>
          <p:cNvSpPr txBox="1"/>
          <p:nvPr/>
        </p:nvSpPr>
        <p:spPr>
          <a:xfrm>
            <a:off x="353606" y="3121594"/>
            <a:ext cx="18519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 lnSpcReduction="20000"/>
          </a:bodyPr>
          <a:lstStyle/>
          <a:p>
            <a:pPr indent="-24765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●"/>
            </a:pPr>
            <a:r>
              <a:rPr lang="en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•"/>
            </a:pPr>
            <a:r>
              <a:rPr lang="en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•"/>
            </a:pPr>
            <a:r>
              <a:rPr lang="en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•"/>
            </a:pPr>
            <a:r>
              <a:rPr lang="en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46"/>
          <p:cNvSpPr txBox="1"/>
          <p:nvPr/>
        </p:nvSpPr>
        <p:spPr>
          <a:xfrm>
            <a:off x="3457313" y="3394219"/>
            <a:ext cx="2636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-24765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●"/>
            </a:pPr>
            <a:r>
              <a:rPr lang="en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•"/>
            </a:pPr>
            <a:r>
              <a:rPr lang="en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•"/>
            </a:pPr>
            <a:r>
              <a:rPr lang="en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1" marL="685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•"/>
            </a:pPr>
            <a:r>
              <a:rPr lang="en"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" name="Google Shape;478;p46"/>
          <p:cNvSpPr/>
          <p:nvPr/>
        </p:nvSpPr>
        <p:spPr>
          <a:xfrm rot="-5400000">
            <a:off x="3485263" y="1647437"/>
            <a:ext cx="907256" cy="1058558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 rot="-5400000">
            <a:off x="4278118" y="1929163"/>
            <a:ext cx="907256" cy="1058558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6"/>
          <p:cNvSpPr/>
          <p:nvPr/>
        </p:nvSpPr>
        <p:spPr>
          <a:xfrm rot="-5400000">
            <a:off x="3759259" y="2302618"/>
            <a:ext cx="907256" cy="1058558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6"/>
          <p:cNvSpPr/>
          <p:nvPr/>
        </p:nvSpPr>
        <p:spPr>
          <a:xfrm rot="-5400000">
            <a:off x="968939" y="2225483"/>
            <a:ext cx="413431" cy="482378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 rot="-5400000">
            <a:off x="732498" y="2395664"/>
            <a:ext cx="413431" cy="482378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212" y="2351463"/>
            <a:ext cx="1101374" cy="76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769" y="1891538"/>
            <a:ext cx="945121" cy="94512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6"/>
          <p:cNvSpPr txBox="1"/>
          <p:nvPr/>
        </p:nvSpPr>
        <p:spPr>
          <a:xfrm>
            <a:off x="6365419" y="3122728"/>
            <a:ext cx="25194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/>
          <a:p>
            <a:pPr indent="-24765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●"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  <a:endParaRPr sz="13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7146756" y="1322150"/>
            <a:ext cx="136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b="1"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/>
          <p:nvPr/>
        </p:nvSpPr>
        <p:spPr>
          <a:xfrm>
            <a:off x="3570311" y="1174350"/>
            <a:ext cx="5292300" cy="29646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7"/>
          <p:cNvSpPr txBox="1"/>
          <p:nvPr>
            <p:ph type="title"/>
          </p:nvPr>
        </p:nvSpPr>
        <p:spPr>
          <a:xfrm>
            <a:off x="628650" y="273850"/>
            <a:ext cx="51513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Data Sharing: Within RC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7"/>
          <p:cNvSpPr/>
          <p:nvPr/>
        </p:nvSpPr>
        <p:spPr>
          <a:xfrm rot="-5400000">
            <a:off x="6665967" y="3227231"/>
            <a:ext cx="355777" cy="415109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7"/>
          <p:cNvSpPr/>
          <p:nvPr/>
        </p:nvSpPr>
        <p:spPr>
          <a:xfrm rot="-5400000">
            <a:off x="6976882" y="3337708"/>
            <a:ext cx="355777" cy="415109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7"/>
          <p:cNvSpPr/>
          <p:nvPr/>
        </p:nvSpPr>
        <p:spPr>
          <a:xfrm rot="-5400000">
            <a:off x="6773413" y="3484157"/>
            <a:ext cx="355777" cy="415109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7"/>
          <p:cNvSpPr/>
          <p:nvPr/>
        </p:nvSpPr>
        <p:spPr>
          <a:xfrm rot="-5400000">
            <a:off x="5939290" y="2813009"/>
            <a:ext cx="319497" cy="372778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7"/>
          <p:cNvSpPr/>
          <p:nvPr/>
        </p:nvSpPr>
        <p:spPr>
          <a:xfrm rot="-5400000">
            <a:off x="5756571" y="2944525"/>
            <a:ext cx="319497" cy="372778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323" y="1673097"/>
            <a:ext cx="662325" cy="66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486" y="2299497"/>
            <a:ext cx="662325" cy="66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486" y="3214409"/>
            <a:ext cx="662325" cy="661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47"/>
          <p:cNvCxnSpPr>
            <a:stCxn id="500" idx="3"/>
            <a:endCxn id="497" idx="0"/>
          </p:cNvCxnSpPr>
          <p:nvPr/>
        </p:nvCxnSpPr>
        <p:spPr>
          <a:xfrm flipH="1" rot="10800000">
            <a:off x="4988811" y="3130973"/>
            <a:ext cx="7410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47"/>
          <p:cNvCxnSpPr>
            <a:stCxn id="498" idx="2"/>
            <a:endCxn id="497" idx="0"/>
          </p:cNvCxnSpPr>
          <p:nvPr/>
        </p:nvCxnSpPr>
        <p:spPr>
          <a:xfrm>
            <a:off x="5581486" y="2334824"/>
            <a:ext cx="148500" cy="7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47"/>
          <p:cNvCxnSpPr>
            <a:stCxn id="498" idx="3"/>
            <a:endCxn id="493" idx="4"/>
          </p:cNvCxnSpPr>
          <p:nvPr/>
        </p:nvCxnSpPr>
        <p:spPr>
          <a:xfrm>
            <a:off x="5912648" y="2003960"/>
            <a:ext cx="931200" cy="12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47"/>
          <p:cNvCxnSpPr>
            <a:stCxn id="499" idx="1"/>
            <a:endCxn id="493" idx="4"/>
          </p:cNvCxnSpPr>
          <p:nvPr/>
        </p:nvCxnSpPr>
        <p:spPr>
          <a:xfrm flipH="1">
            <a:off x="6843886" y="2630360"/>
            <a:ext cx="984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47"/>
          <p:cNvSpPr/>
          <p:nvPr/>
        </p:nvSpPr>
        <p:spPr>
          <a:xfrm>
            <a:off x="3983411" y="2317763"/>
            <a:ext cx="93900" cy="93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4342689" y="2223703"/>
            <a:ext cx="93900" cy="93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7"/>
          <p:cNvSpPr/>
          <p:nvPr/>
        </p:nvSpPr>
        <p:spPr>
          <a:xfrm>
            <a:off x="4505651" y="2415412"/>
            <a:ext cx="93900" cy="93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7"/>
          <p:cNvSpPr/>
          <p:nvPr/>
        </p:nvSpPr>
        <p:spPr>
          <a:xfrm>
            <a:off x="4180268" y="2560056"/>
            <a:ext cx="93900" cy="93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818225" y="2509439"/>
            <a:ext cx="93900" cy="93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0" name="Google Shape;510;p47"/>
          <p:cNvCxnSpPr>
            <a:stCxn id="509" idx="3"/>
            <a:endCxn id="505" idx="1"/>
          </p:cNvCxnSpPr>
          <p:nvPr/>
        </p:nvCxnSpPr>
        <p:spPr>
          <a:xfrm flipH="1" rot="10800000">
            <a:off x="3912125" y="2364689"/>
            <a:ext cx="71400" cy="191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47"/>
          <p:cNvCxnSpPr>
            <a:stCxn id="509" idx="3"/>
            <a:endCxn id="508" idx="1"/>
          </p:cNvCxnSpPr>
          <p:nvPr/>
        </p:nvCxnSpPr>
        <p:spPr>
          <a:xfrm>
            <a:off x="3912125" y="2556389"/>
            <a:ext cx="268200" cy="50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47"/>
          <p:cNvCxnSpPr>
            <a:stCxn id="505" idx="2"/>
            <a:endCxn id="508" idx="1"/>
          </p:cNvCxnSpPr>
          <p:nvPr/>
        </p:nvCxnSpPr>
        <p:spPr>
          <a:xfrm>
            <a:off x="4030361" y="2411663"/>
            <a:ext cx="150000" cy="195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7"/>
          <p:cNvCxnSpPr>
            <a:endCxn id="506" idx="1"/>
          </p:cNvCxnSpPr>
          <p:nvPr/>
        </p:nvCxnSpPr>
        <p:spPr>
          <a:xfrm flipH="1" rot="10800000">
            <a:off x="4077489" y="2270653"/>
            <a:ext cx="265200" cy="93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7"/>
          <p:cNvCxnSpPr>
            <a:endCxn id="508" idx="3"/>
          </p:cNvCxnSpPr>
          <p:nvPr/>
        </p:nvCxnSpPr>
        <p:spPr>
          <a:xfrm flipH="1">
            <a:off x="4274168" y="2317806"/>
            <a:ext cx="115500" cy="2892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47"/>
          <p:cNvCxnSpPr>
            <a:stCxn id="506" idx="3"/>
            <a:endCxn id="507" idx="1"/>
          </p:cNvCxnSpPr>
          <p:nvPr/>
        </p:nvCxnSpPr>
        <p:spPr>
          <a:xfrm>
            <a:off x="4436589" y="2270653"/>
            <a:ext cx="69000" cy="191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47"/>
          <p:cNvCxnSpPr>
            <a:stCxn id="508" idx="3"/>
            <a:endCxn id="507" idx="1"/>
          </p:cNvCxnSpPr>
          <p:nvPr/>
        </p:nvCxnSpPr>
        <p:spPr>
          <a:xfrm flipH="1" rot="10800000">
            <a:off x="4274168" y="2462406"/>
            <a:ext cx="231600" cy="1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47"/>
          <p:cNvSpPr/>
          <p:nvPr/>
        </p:nvSpPr>
        <p:spPr>
          <a:xfrm rot="10800000">
            <a:off x="6943820" y="1610696"/>
            <a:ext cx="90600" cy="90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 rot="10800000">
            <a:off x="6597812" y="1701278"/>
            <a:ext cx="90600" cy="90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 rot="10800000">
            <a:off x="6440870" y="1516659"/>
            <a:ext cx="90600" cy="90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7"/>
          <p:cNvSpPr/>
          <p:nvPr/>
        </p:nvSpPr>
        <p:spPr>
          <a:xfrm rot="10800000">
            <a:off x="6754234" y="1377363"/>
            <a:ext cx="90600" cy="90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7"/>
          <p:cNvSpPr/>
          <p:nvPr/>
        </p:nvSpPr>
        <p:spPr>
          <a:xfrm rot="10800000">
            <a:off x="7102904" y="1426108"/>
            <a:ext cx="90600" cy="90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" name="Google Shape;522;p47"/>
          <p:cNvCxnSpPr>
            <a:stCxn id="521" idx="3"/>
            <a:endCxn id="517" idx="1"/>
          </p:cNvCxnSpPr>
          <p:nvPr/>
        </p:nvCxnSpPr>
        <p:spPr>
          <a:xfrm flipH="1">
            <a:off x="7034504" y="1471408"/>
            <a:ext cx="68400" cy="18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47"/>
          <p:cNvCxnSpPr>
            <a:stCxn id="521" idx="3"/>
            <a:endCxn id="520" idx="1"/>
          </p:cNvCxnSpPr>
          <p:nvPr/>
        </p:nvCxnSpPr>
        <p:spPr>
          <a:xfrm rot="10800000">
            <a:off x="6844904" y="1422808"/>
            <a:ext cx="258000" cy="4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47"/>
          <p:cNvCxnSpPr>
            <a:stCxn id="517" idx="2"/>
            <a:endCxn id="520" idx="1"/>
          </p:cNvCxnSpPr>
          <p:nvPr/>
        </p:nvCxnSpPr>
        <p:spPr>
          <a:xfrm rot="10800000">
            <a:off x="6844820" y="1422596"/>
            <a:ext cx="144300" cy="18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47"/>
          <p:cNvCxnSpPr>
            <a:endCxn id="518" idx="1"/>
          </p:cNvCxnSpPr>
          <p:nvPr/>
        </p:nvCxnSpPr>
        <p:spPr>
          <a:xfrm flipH="1">
            <a:off x="6688412" y="1655978"/>
            <a:ext cx="255300" cy="9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47"/>
          <p:cNvCxnSpPr/>
          <p:nvPr/>
        </p:nvCxnSpPr>
        <p:spPr>
          <a:xfrm flipH="1" rot="10800000">
            <a:off x="6642934" y="1422663"/>
            <a:ext cx="111300" cy="2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47"/>
          <p:cNvCxnSpPr>
            <a:stCxn id="518" idx="3"/>
            <a:endCxn id="519" idx="1"/>
          </p:cNvCxnSpPr>
          <p:nvPr/>
        </p:nvCxnSpPr>
        <p:spPr>
          <a:xfrm rot="10800000">
            <a:off x="6531512" y="1562078"/>
            <a:ext cx="66300" cy="18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47"/>
          <p:cNvCxnSpPr>
            <a:stCxn id="520" idx="3"/>
            <a:endCxn id="519" idx="1"/>
          </p:cNvCxnSpPr>
          <p:nvPr/>
        </p:nvCxnSpPr>
        <p:spPr>
          <a:xfrm flipH="1">
            <a:off x="6531334" y="1422663"/>
            <a:ext cx="222900" cy="13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47"/>
          <p:cNvSpPr txBox="1"/>
          <p:nvPr/>
        </p:nvSpPr>
        <p:spPr>
          <a:xfrm>
            <a:off x="216500" y="1532325"/>
            <a:ext cx="3239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Sharing workspaces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Project space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Scratch space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PetaLibrary space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Sharing: Outside RC</a:t>
            </a:r>
            <a:endParaRPr/>
          </a:p>
        </p:txBody>
      </p:sp>
      <p:sp>
        <p:nvSpPr>
          <p:cNvPr id="536" name="Google Shape;536;p48"/>
          <p:cNvSpPr txBox="1"/>
          <p:nvPr>
            <p:ph idx="1" type="body"/>
          </p:nvPr>
        </p:nvSpPr>
        <p:spPr>
          <a:xfrm>
            <a:off x="628650" y="1369219"/>
            <a:ext cx="44115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Globus (recommended):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GUI Web Application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Automates large transfers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Resumes failed transfers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Distributes large transfers across DTNs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Endpoints that can shared</a:t>
            </a:r>
            <a:endParaRPr/>
          </a:p>
          <a:p>
            <a:pPr indent="0" lvl="0" marL="685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Data Transfer Nodes (DTN)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Internal CU network needed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Command line tools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scp, sftp, rsync, rclone</a:t>
            </a:r>
            <a:endParaRPr/>
          </a:p>
        </p:txBody>
      </p:sp>
      <p:sp>
        <p:nvSpPr>
          <p:cNvPr id="537" name="Google Shape;537;p4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8" name="Google Shape;538;p48"/>
          <p:cNvGrpSpPr/>
          <p:nvPr/>
        </p:nvGrpSpPr>
        <p:grpSpPr>
          <a:xfrm>
            <a:off x="5158613" y="1119129"/>
            <a:ext cx="3002400" cy="3194768"/>
            <a:chOff x="4792200" y="360672"/>
            <a:chExt cx="4003200" cy="4259690"/>
          </a:xfrm>
        </p:grpSpPr>
        <p:sp>
          <p:nvSpPr>
            <p:cNvPr id="539" name="Google Shape;539;p48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cap="flat" cmpd="sng" w="19050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5" name="Google Shape;545;p48"/>
            <p:cNvCxnSpPr>
              <a:stCxn id="544" idx="3"/>
              <a:endCxn id="540" idx="1"/>
            </p:cNvCxnSpPr>
            <p:nvPr/>
          </p:nvCxnSpPr>
          <p:spPr>
            <a:xfrm flipH="1" rot="10800000">
              <a:off x="5256175" y="2227020"/>
              <a:ext cx="84600" cy="227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48"/>
            <p:cNvCxnSpPr>
              <a:stCxn id="544" idx="3"/>
              <a:endCxn id="543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8"/>
            <p:cNvCxnSpPr>
              <a:stCxn id="540" idx="2"/>
              <a:endCxn id="543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48"/>
            <p:cNvCxnSpPr>
              <a:endCxn id="541" idx="1"/>
            </p:cNvCxnSpPr>
            <p:nvPr/>
          </p:nvCxnSpPr>
          <p:spPr>
            <a:xfrm flipH="1" rot="10800000">
              <a:off x="5452327" y="2115262"/>
              <a:ext cx="315300" cy="111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48"/>
            <p:cNvCxnSpPr>
              <a:endCxn id="543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48"/>
            <p:cNvCxnSpPr>
              <a:stCxn id="541" idx="3"/>
              <a:endCxn id="542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48"/>
            <p:cNvCxnSpPr>
              <a:stCxn id="543" idx="3"/>
              <a:endCxn id="542" idx="1"/>
            </p:cNvCxnSpPr>
            <p:nvPr/>
          </p:nvCxnSpPr>
          <p:spPr>
            <a:xfrm flipH="1" rot="10800000">
              <a:off x="5686275" y="2342954"/>
              <a:ext cx="274800" cy="171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2" name="Google Shape;552;p48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8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8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0" name="Google Shape;560;p48"/>
            <p:cNvCxnSpPr>
              <a:stCxn id="559" idx="3"/>
              <a:endCxn id="555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8"/>
            <p:cNvCxnSpPr>
              <a:stCxn id="559" idx="3"/>
              <a:endCxn id="558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8"/>
            <p:cNvCxnSpPr>
              <a:stCxn id="555" idx="2"/>
              <a:endCxn id="558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8"/>
            <p:cNvCxnSpPr>
              <a:endCxn id="556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8"/>
            <p:cNvCxnSpPr>
              <a:endCxn id="558" idx="3"/>
            </p:cNvCxnSpPr>
            <p:nvPr/>
          </p:nvCxnSpPr>
          <p:spPr>
            <a:xfrm flipH="1" rot="10800000">
              <a:off x="7564098" y="2136657"/>
              <a:ext cx="179700" cy="450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8"/>
            <p:cNvCxnSpPr>
              <a:stCxn id="556" idx="3"/>
              <a:endCxn id="557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8"/>
            <p:cNvCxnSpPr>
              <a:stCxn id="558" idx="3"/>
              <a:endCxn id="557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7" name="Google Shape;567;p48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9" name="Google Shape;569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2" name="Google Shape;572;p48"/>
            <p:cNvCxnSpPr>
              <a:stCxn id="552" idx="0"/>
              <a:endCxn id="571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3" name="Google Shape;573;p48"/>
            <p:cNvCxnSpPr>
              <a:stCxn id="569" idx="1"/>
              <a:endCxn id="567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4" name="Google Shape;574;p48"/>
            <p:cNvCxnSpPr>
              <a:stCxn id="553" idx="2"/>
              <a:endCxn id="570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5" name="Google Shape;575;p48"/>
            <p:cNvCxnSpPr>
              <a:stCxn id="570" idx="1"/>
              <a:endCxn id="553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"/>
          <p:cNvSpPr txBox="1"/>
          <p:nvPr>
            <p:ph type="title"/>
          </p:nvPr>
        </p:nvSpPr>
        <p:spPr>
          <a:xfrm>
            <a:off x="1112925" y="2285400"/>
            <a:ext cx="70437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Accessing Research Computing </a:t>
            </a:r>
            <a:endParaRPr b="1" sz="3020"/>
          </a:p>
        </p:txBody>
      </p:sp>
      <p:sp>
        <p:nvSpPr>
          <p:cNvPr id="581" name="Google Shape;581;p4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82" name="Google Shape;582;p4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How to Access RC Resources?</a:t>
            </a:r>
            <a:endParaRPr sz="3020"/>
          </a:p>
        </p:txBody>
      </p:sp>
      <p:sp>
        <p:nvSpPr>
          <p:cNvPr id="588" name="Google Shape;588;p50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Get an account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Set up two factor authentication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Inform us of any specific needs)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Log in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Create greatness! (responsibly)</a:t>
            </a:r>
            <a:endParaRPr/>
          </a:p>
        </p:txBody>
      </p:sp>
      <p:sp>
        <p:nvSpPr>
          <p:cNvPr id="589" name="Google Shape;589;p5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90" name="Google Shape;590;p5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Getting an account</a:t>
            </a:r>
            <a:endParaRPr sz="3020"/>
          </a:p>
        </p:txBody>
      </p:sp>
      <p:sp>
        <p:nvSpPr>
          <p:cNvPr id="596" name="Google Shape;596;p51"/>
          <p:cNvSpPr txBox="1"/>
          <p:nvPr>
            <p:ph idx="1" type="body"/>
          </p:nvPr>
        </p:nvSpPr>
        <p:spPr>
          <a:xfrm>
            <a:off x="311700" y="1152475"/>
            <a:ext cx="8218800" cy="329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-20193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CU Boulder users and affiliates:</a:t>
            </a:r>
            <a:endParaRPr sz="2800">
              <a:solidFill>
                <a:schemeClr val="dk1"/>
              </a:solidFill>
            </a:endParaRPr>
          </a:p>
          <a:p>
            <a:pPr indent="-21209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Request an account through the RC Account request portal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" sz="2400"/>
              <a:t> </a:t>
            </a:r>
            <a:endParaRPr sz="2400">
              <a:solidFill>
                <a:schemeClr val="dk1"/>
              </a:solidFill>
            </a:endParaRPr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CSU Users: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Request an CSU eID if you don’t have one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Fill out account application form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Duo authentication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Then get an RC user account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https://www.acns.colostate.edu/hpc/summit-get-started/</a:t>
            </a:r>
            <a:endParaRPr sz="2400">
              <a:solidFill>
                <a:schemeClr val="dk1"/>
              </a:solidFill>
            </a:endParaRPr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RMACC Users: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Contact your local representative, if known. Email rc-help@colorado.edu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We’ll guide you through the process</a:t>
            </a:r>
            <a:endParaRPr/>
          </a:p>
        </p:txBody>
      </p:sp>
      <p:sp>
        <p:nvSpPr>
          <p:cNvPr id="597" name="Google Shape;597;p5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98" name="Google Shape;598;p5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Getting an Account</a:t>
            </a:r>
            <a:endParaRPr/>
          </a:p>
        </p:txBody>
      </p:sp>
      <p:sp>
        <p:nvSpPr>
          <p:cNvPr id="604" name="Google Shape;604;p5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05" name="Google Shape;605;p5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52"/>
          <p:cNvSpPr txBox="1"/>
          <p:nvPr>
            <p:ph idx="1" type="body"/>
          </p:nvPr>
        </p:nvSpPr>
        <p:spPr>
          <a:xfrm>
            <a:off x="311700" y="1152475"/>
            <a:ext cx="8218800" cy="329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1209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CU Boulder users and affiliates:</a:t>
            </a:r>
            <a:endParaRPr sz="1700">
              <a:solidFill>
                <a:schemeClr val="dk1"/>
              </a:solidFill>
            </a:endParaRPr>
          </a:p>
          <a:p>
            <a:pPr indent="-22225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Request an account through the RC Account request portal</a:t>
            </a:r>
            <a:endParaRPr sz="1700">
              <a:solidFill>
                <a:schemeClr val="dk1"/>
              </a:solidFill>
            </a:endParaRPr>
          </a:p>
          <a:p>
            <a:pPr indent="-2362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RC Account</a:t>
            </a:r>
            <a:endParaRPr/>
          </a:p>
        </p:txBody>
      </p:sp>
      <p:sp>
        <p:nvSpPr>
          <p:cNvPr id="612" name="Google Shape;61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chemeClr val="lt1"/>
                </a:highlight>
              </a:rPr>
              <a:t>Access to:</a:t>
            </a:r>
            <a:endParaRPr b="1" sz="2000"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Summit Cluster (soon Alpine)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“Core” storage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PetaLibary Storage (if applicable)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Gateways (CU affiliates)</a:t>
            </a:r>
            <a:endParaRPr sz="2000"/>
          </a:p>
        </p:txBody>
      </p:sp>
      <p:sp>
        <p:nvSpPr>
          <p:cNvPr id="613" name="Google Shape;613;p5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14" name="Google Shape;614;p5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Two Factor Authentication</a:t>
            </a:r>
            <a:endParaRPr sz="3020"/>
          </a:p>
        </p:txBody>
      </p:sp>
      <p:sp>
        <p:nvSpPr>
          <p:cNvPr id="620" name="Google Shape;620;p54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8415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>
                <a:solidFill>
                  <a:schemeClr val="dk1"/>
                </a:solidFill>
              </a:rPr>
              <a:t>Provides an extra level of authentication</a:t>
            </a:r>
            <a:endParaRPr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We are outside the firewall!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Valuable resources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I</a:t>
            </a:r>
            <a:r>
              <a:rPr lang="en" sz="1700">
                <a:solidFill>
                  <a:schemeClr val="dk1"/>
                </a:solidFill>
              </a:rPr>
              <a:t>nviting, high-profile target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Lost time investigating/fixing</a:t>
            </a:r>
            <a:endParaRPr sz="1700"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4765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Duo</a:t>
            </a:r>
            <a:endParaRPr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000"/>
              <a:t>You will receive a Duo invitation when your RC account is created. </a:t>
            </a:r>
            <a:endParaRPr sz="1700"/>
          </a:p>
        </p:txBody>
      </p:sp>
      <p:sp>
        <p:nvSpPr>
          <p:cNvPr id="621" name="Google Shape;621;p5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22" name="Google Shape;622;p5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Duo Authentication</a:t>
            </a:r>
            <a:endParaRPr/>
          </a:p>
        </p:txBody>
      </p:sp>
      <p:sp>
        <p:nvSpPr>
          <p:cNvPr id="628" name="Google Shape;62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CFCFC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Most users use the Duo smartphone app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“Phone Call” is an alternatives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Physical code generator “token” available for $20</a:t>
            </a:r>
            <a:endParaRPr/>
          </a:p>
        </p:txBody>
      </p:sp>
      <p:sp>
        <p:nvSpPr>
          <p:cNvPr id="629" name="Google Shape;629;p5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30" name="Google Shape;630;p5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1" name="Google Shape;6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451" y="510800"/>
            <a:ext cx="1718750" cy="3725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2" name="Google Shape;632;p55"/>
          <p:cNvSpPr/>
          <p:nvPr/>
        </p:nvSpPr>
        <p:spPr>
          <a:xfrm>
            <a:off x="7492275" y="1849775"/>
            <a:ext cx="294900" cy="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5"/>
          <p:cNvSpPr/>
          <p:nvPr/>
        </p:nvSpPr>
        <p:spPr>
          <a:xfrm>
            <a:off x="7400000" y="2085575"/>
            <a:ext cx="474900" cy="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38525" y="273850"/>
            <a:ext cx="8401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Account Check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Does anyone </a:t>
            </a:r>
            <a:r>
              <a:rPr b="1" i="1" lang="en" sz="2800"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 have a </a:t>
            </a:r>
            <a:r>
              <a:rPr b="1" lang="en" sz="2800">
                <a:latin typeface="Helvetica Neue"/>
                <a:ea typeface="Helvetica Neue"/>
                <a:cs typeface="Helvetica Neue"/>
                <a:sym typeface="Helvetica Neue"/>
              </a:rPr>
              <a:t>CU Research Computing account</a:t>
            </a: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 who would like to use a temporary account*? 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*only available during seminar</a:t>
            </a:r>
            <a:endParaRPr i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 sz="1800"/>
          </a:p>
        </p:txBody>
      </p:sp>
      <p:sp>
        <p:nvSpPr>
          <p:cNvPr id="191" name="Google Shape;191;p29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Linux comfort level check!</a:t>
            </a:r>
            <a:endParaRPr sz="3000"/>
          </a:p>
        </p:txBody>
      </p:sp>
      <p:sp>
        <p:nvSpPr>
          <p:cNvPr id="639" name="Google Shape;639;p56"/>
          <p:cNvSpPr txBox="1"/>
          <p:nvPr>
            <p:ph idx="1" type="body"/>
          </p:nvPr>
        </p:nvSpPr>
        <p:spPr>
          <a:xfrm>
            <a:off x="311700" y="1285875"/>
            <a:ext cx="8520600" cy="328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778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On a scale from (1-10) </a:t>
            </a:r>
            <a:r>
              <a:rPr b="1" lang="en" sz="2000"/>
              <a:t>how familiar/comfortable are you with Linux</a:t>
            </a:r>
            <a:r>
              <a:rPr lang="en" sz="2000"/>
              <a:t>?</a:t>
            </a:r>
            <a:endParaRPr sz="2000"/>
          </a:p>
          <a:p>
            <a:pPr indent="-1905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command line</a:t>
            </a:r>
            <a:endParaRPr sz="2000"/>
          </a:p>
          <a:p>
            <a:pPr indent="-1905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Basic commands</a:t>
            </a:r>
            <a:endParaRPr sz="2000"/>
          </a:p>
          <a:p>
            <a:pPr indent="-1905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Linux filesystem</a:t>
            </a:r>
            <a:endParaRPr sz="2000"/>
          </a:p>
          <a:p>
            <a:pPr indent="-1905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Navigating the filesystem</a:t>
            </a:r>
            <a:endParaRPr sz="2000"/>
          </a:p>
        </p:txBody>
      </p:sp>
      <p:sp>
        <p:nvSpPr>
          <p:cNvPr id="640" name="Google Shape;640;p5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41" name="Google Shape;641;p5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Terminal</a:t>
            </a:r>
            <a:endParaRPr sz="3000"/>
          </a:p>
        </p:txBody>
      </p:sp>
      <p:sp>
        <p:nvSpPr>
          <p:cNvPr id="647" name="Google Shape;647;p57"/>
          <p:cNvSpPr txBox="1"/>
          <p:nvPr>
            <p:ph idx="1" type="body"/>
          </p:nvPr>
        </p:nvSpPr>
        <p:spPr>
          <a:xfrm>
            <a:off x="311700" y="1285875"/>
            <a:ext cx="8520600" cy="328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Mac or Linux</a:t>
            </a:r>
            <a:endParaRPr sz="1800"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Terminal application</a:t>
            </a:r>
            <a:endParaRPr/>
          </a:p>
          <a:p>
            <a:pPr indent="-15240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Windows</a:t>
            </a:r>
            <a:endParaRPr sz="1800"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PuTTY (</a:t>
            </a:r>
            <a:r>
              <a:rPr lang="en"/>
              <a:t>recommended</a:t>
            </a:r>
            <a:r>
              <a:rPr lang="en"/>
              <a:t>)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Powershell</a:t>
            </a:r>
            <a:endParaRPr/>
          </a:p>
          <a:p>
            <a:pPr indent="0" lvl="0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Open OnDemand (</a:t>
            </a:r>
            <a:r>
              <a:rPr i="1" lang="en" sz="1800"/>
              <a:t>alternative for CU affiliates</a:t>
            </a:r>
            <a:r>
              <a:rPr lang="en" sz="1800"/>
              <a:t>)</a:t>
            </a:r>
            <a:endParaRPr sz="1800"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For those less familiar with Linux (</a:t>
            </a:r>
            <a:r>
              <a:rPr lang="en" u="sng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"/>
              <a:t>)</a:t>
            </a:r>
            <a:endParaRPr/>
          </a:p>
        </p:txBody>
      </p:sp>
      <p:sp>
        <p:nvSpPr>
          <p:cNvPr id="648" name="Google Shape;648;p5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49" name="Google Shape;649;p5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0" name="Google Shape;6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350" y="777750"/>
            <a:ext cx="3772100" cy="2081651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Logging in via Terminal</a:t>
            </a:r>
            <a:endParaRPr/>
          </a:p>
        </p:txBody>
      </p:sp>
      <p:sp>
        <p:nvSpPr>
          <p:cNvPr id="656" name="Google Shape;656;p5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57" name="Google Shape;657;p5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58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To login to an RC login node:</a:t>
            </a:r>
            <a:endParaRPr sz="20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ssh &lt;</a:t>
            </a:r>
            <a:r>
              <a:rPr lang="en" sz="2300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username&gt;@login.rc.colorado.edu</a:t>
            </a:r>
            <a:endParaRPr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br>
              <a:rPr lang="en">
                <a:latin typeface="Courier"/>
                <a:ea typeface="Courier"/>
                <a:cs typeface="Courier"/>
                <a:sym typeface="Courier"/>
              </a:rPr>
            </a:br>
            <a:r>
              <a:rPr lang="en" sz="2000"/>
              <a:t>Supply your IdentiKey password and your Duo app will alert you to confirm the login</a:t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367"/>
              <a:t>If you’re using a tutorial </a:t>
            </a:r>
            <a:r>
              <a:rPr lang="en" sz="1367"/>
              <a:t>account</a:t>
            </a:r>
            <a:r>
              <a:rPr lang="en" sz="1367"/>
              <a:t>:</a:t>
            </a:r>
            <a:endParaRPr sz="1367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467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667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ssh &lt;</a:t>
            </a:r>
            <a:r>
              <a:rPr b="1" lang="en" sz="1667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username&gt;@tlogin1.rc.colorado.edu</a:t>
            </a:r>
            <a:endParaRPr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59" name="Google Shape;659;p58"/>
          <p:cNvCxnSpPr/>
          <p:nvPr/>
        </p:nvCxnSpPr>
        <p:spPr>
          <a:xfrm>
            <a:off x="613432" y="3758117"/>
            <a:ext cx="74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Logging in with OnDemand</a:t>
            </a:r>
            <a:endParaRPr/>
          </a:p>
        </p:txBody>
      </p:sp>
      <p:sp>
        <p:nvSpPr>
          <p:cNvPr id="665" name="Google Shape;665;p5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66" name="Google Shape;666;p5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7" name="Google Shape;667;p59"/>
          <p:cNvCxnSpPr/>
          <p:nvPr/>
        </p:nvCxnSpPr>
        <p:spPr>
          <a:xfrm>
            <a:off x="613432" y="3758117"/>
            <a:ext cx="74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Logging In</a:t>
            </a:r>
            <a:endParaRPr b="1" sz="3000"/>
          </a:p>
        </p:txBody>
      </p:sp>
      <p:sp>
        <p:nvSpPr>
          <p:cNvPr id="673" name="Google Shape;673;p60"/>
          <p:cNvSpPr txBox="1"/>
          <p:nvPr>
            <p:ph idx="1" type="body"/>
          </p:nvPr>
        </p:nvSpPr>
        <p:spPr>
          <a:xfrm>
            <a:off x="311700" y="1285875"/>
            <a:ext cx="8520600" cy="328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It’s important to note that you are NOT logging into any specific resource, Summit, etc.</a:t>
            </a:r>
            <a:endParaRPr sz="20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When you log in, you land on our login nodes</a:t>
            </a:r>
            <a:endParaRPr sz="20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From there, you can access our other resources</a:t>
            </a:r>
            <a:endParaRPr sz="1300"/>
          </a:p>
        </p:txBody>
      </p:sp>
      <p:sp>
        <p:nvSpPr>
          <p:cNvPr id="674" name="Google Shape;674;p6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75" name="Google Shape;675;p6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1"/>
          <p:cNvSpPr txBox="1"/>
          <p:nvPr>
            <p:ph type="title"/>
          </p:nvPr>
        </p:nvSpPr>
        <p:spPr>
          <a:xfrm>
            <a:off x="1017075" y="2285400"/>
            <a:ext cx="72354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Navigating</a:t>
            </a:r>
            <a:r>
              <a:rPr b="1" lang="en" sz="3020"/>
              <a:t> Research Computing </a:t>
            </a:r>
            <a:endParaRPr b="1" sz="3020"/>
          </a:p>
        </p:txBody>
      </p:sp>
      <p:sp>
        <p:nvSpPr>
          <p:cNvPr id="681" name="Google Shape;681;p6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82" name="Google Shape;682;p6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Google Shape;687;p62"/>
          <p:cNvGraphicFramePr/>
          <p:nvPr/>
        </p:nvGraphicFramePr>
        <p:xfrm>
          <a:off x="585900" y="457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{062881CD-F4F0-4103-A4BB-EA18A70E02B9}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Node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File System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One computing server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Physical hardware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Work 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together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 in parallel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The basic tree-like layout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From most nodes* you have access to the entire file system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8" name="Google Shape;688;p6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89" name="Google Shape;689;p6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p62"/>
          <p:cNvSpPr/>
          <p:nvPr/>
        </p:nvSpPr>
        <p:spPr>
          <a:xfrm>
            <a:off x="1870050" y="33680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2"/>
          <p:cNvSpPr/>
          <p:nvPr/>
        </p:nvSpPr>
        <p:spPr>
          <a:xfrm>
            <a:off x="2916225" y="30941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2"/>
          <p:cNvSpPr/>
          <p:nvPr/>
        </p:nvSpPr>
        <p:spPr>
          <a:xfrm>
            <a:off x="3704575" y="36246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2"/>
          <p:cNvSpPr/>
          <p:nvPr/>
        </p:nvSpPr>
        <p:spPr>
          <a:xfrm>
            <a:off x="2443275" y="407357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2"/>
          <p:cNvSpPr/>
          <p:nvPr/>
        </p:nvSpPr>
        <p:spPr>
          <a:xfrm>
            <a:off x="1096025" y="38985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5" name="Google Shape;695;p62"/>
          <p:cNvCxnSpPr>
            <a:stCxn id="694" idx="3"/>
            <a:endCxn id="690" idx="1"/>
          </p:cNvCxnSpPr>
          <p:nvPr/>
        </p:nvCxnSpPr>
        <p:spPr>
          <a:xfrm flipH="1" rot="10800000">
            <a:off x="1369925" y="3505100"/>
            <a:ext cx="5001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62"/>
          <p:cNvCxnSpPr>
            <a:endCxn id="693" idx="1"/>
          </p:cNvCxnSpPr>
          <p:nvPr/>
        </p:nvCxnSpPr>
        <p:spPr>
          <a:xfrm>
            <a:off x="1369875" y="4035625"/>
            <a:ext cx="10734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62"/>
          <p:cNvCxnSpPr>
            <a:stCxn id="690" idx="2"/>
            <a:endCxn id="693" idx="1"/>
          </p:cNvCxnSpPr>
          <p:nvPr/>
        </p:nvCxnSpPr>
        <p:spPr>
          <a:xfrm>
            <a:off x="2007000" y="3641925"/>
            <a:ext cx="4362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62"/>
          <p:cNvCxnSpPr>
            <a:endCxn id="691" idx="1"/>
          </p:cNvCxnSpPr>
          <p:nvPr/>
        </p:nvCxnSpPr>
        <p:spPr>
          <a:xfrm flipH="1" rot="10800000">
            <a:off x="2144025" y="3231075"/>
            <a:ext cx="7722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62"/>
          <p:cNvCxnSpPr>
            <a:endCxn id="693" idx="3"/>
          </p:cNvCxnSpPr>
          <p:nvPr/>
        </p:nvCxnSpPr>
        <p:spPr>
          <a:xfrm flipH="1">
            <a:off x="2717175" y="3368125"/>
            <a:ext cx="336000" cy="8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62"/>
          <p:cNvCxnSpPr>
            <a:stCxn id="691" idx="3"/>
            <a:endCxn id="692" idx="1"/>
          </p:cNvCxnSpPr>
          <p:nvPr/>
        </p:nvCxnSpPr>
        <p:spPr>
          <a:xfrm>
            <a:off x="3190125" y="3231075"/>
            <a:ext cx="5145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62"/>
          <p:cNvCxnSpPr>
            <a:stCxn id="693" idx="3"/>
            <a:endCxn id="692" idx="1"/>
          </p:cNvCxnSpPr>
          <p:nvPr/>
        </p:nvCxnSpPr>
        <p:spPr>
          <a:xfrm flipH="1" rot="10800000">
            <a:off x="2717175" y="3761725"/>
            <a:ext cx="987300" cy="4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62"/>
          <p:cNvSpPr/>
          <p:nvPr/>
        </p:nvSpPr>
        <p:spPr>
          <a:xfrm>
            <a:off x="6608575" y="3067300"/>
            <a:ext cx="3006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55446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d1</a:t>
            </a:r>
            <a:endParaRPr/>
          </a:p>
        </p:txBody>
      </p:sp>
      <p:sp>
        <p:nvSpPr>
          <p:cNvPr id="704" name="Google Shape;704;p62"/>
          <p:cNvSpPr/>
          <p:nvPr/>
        </p:nvSpPr>
        <p:spPr>
          <a:xfrm>
            <a:off x="5362103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</a:t>
            </a:r>
            <a:endParaRPr/>
          </a:p>
        </p:txBody>
      </p:sp>
      <p:sp>
        <p:nvSpPr>
          <p:cNvPr id="705" name="Google Shape;705;p62"/>
          <p:cNvSpPr/>
          <p:nvPr/>
        </p:nvSpPr>
        <p:spPr>
          <a:xfrm>
            <a:off x="5963376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f2</a:t>
            </a:r>
            <a:endParaRPr/>
          </a:p>
        </p:txBody>
      </p:sp>
      <p:cxnSp>
        <p:nvCxnSpPr>
          <p:cNvPr id="706" name="Google Shape;706;p62"/>
          <p:cNvCxnSpPr>
            <a:stCxn id="703" idx="0"/>
            <a:endCxn id="702" idx="2"/>
          </p:cNvCxnSpPr>
          <p:nvPr/>
        </p:nvCxnSpPr>
        <p:spPr>
          <a:xfrm rot="-5400000">
            <a:off x="6168525" y="2914575"/>
            <a:ext cx="163800" cy="101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62"/>
          <p:cNvCxnSpPr>
            <a:stCxn id="708" idx="0"/>
            <a:endCxn id="702" idx="2"/>
          </p:cNvCxnSpPr>
          <p:nvPr/>
        </p:nvCxnSpPr>
        <p:spPr>
          <a:xfrm rot="-5400000">
            <a:off x="6427950" y="3173925"/>
            <a:ext cx="163800" cy="498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62"/>
          <p:cNvCxnSpPr>
            <a:stCxn id="710" idx="0"/>
            <a:endCxn id="702" idx="2"/>
          </p:cNvCxnSpPr>
          <p:nvPr/>
        </p:nvCxnSpPr>
        <p:spPr>
          <a:xfrm flipH="1" rot="5400000">
            <a:off x="6700525" y="3399675"/>
            <a:ext cx="163800" cy="46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62"/>
          <p:cNvCxnSpPr>
            <a:stCxn id="712" idx="0"/>
            <a:endCxn id="702" idx="2"/>
          </p:cNvCxnSpPr>
          <p:nvPr/>
        </p:nvCxnSpPr>
        <p:spPr>
          <a:xfrm flipH="1" rot="5400000">
            <a:off x="7041675" y="3058425"/>
            <a:ext cx="163800" cy="729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62"/>
          <p:cNvCxnSpPr>
            <a:stCxn id="704" idx="0"/>
            <a:endCxn id="703" idx="2"/>
          </p:cNvCxnSpPr>
          <p:nvPr/>
        </p:nvCxnSpPr>
        <p:spPr>
          <a:xfrm rot="-5400000">
            <a:off x="5546303" y="3762550"/>
            <a:ext cx="179400" cy="2118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62"/>
          <p:cNvCxnSpPr>
            <a:stCxn id="705" idx="0"/>
            <a:endCxn id="703" idx="2"/>
          </p:cNvCxnSpPr>
          <p:nvPr/>
        </p:nvCxnSpPr>
        <p:spPr>
          <a:xfrm flipH="1" rot="5400000">
            <a:off x="5846976" y="3673750"/>
            <a:ext cx="179400" cy="3894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62"/>
          <p:cNvSpPr/>
          <p:nvPr/>
        </p:nvSpPr>
        <p:spPr>
          <a:xfrm>
            <a:off x="6063450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d2</a:t>
            </a:r>
            <a:endParaRPr/>
          </a:p>
        </p:txBody>
      </p:sp>
      <p:sp>
        <p:nvSpPr>
          <p:cNvPr id="710" name="Google Shape;710;p62"/>
          <p:cNvSpPr/>
          <p:nvPr/>
        </p:nvSpPr>
        <p:spPr>
          <a:xfrm>
            <a:off x="66085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  <p:sp>
        <p:nvSpPr>
          <p:cNvPr id="712" name="Google Shape;712;p62"/>
          <p:cNvSpPr/>
          <p:nvPr/>
        </p:nvSpPr>
        <p:spPr>
          <a:xfrm>
            <a:off x="72909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3"/>
          <p:cNvSpPr/>
          <p:nvPr/>
        </p:nvSpPr>
        <p:spPr>
          <a:xfrm flipH="1" rot="5400000">
            <a:off x="5804575" y="2056825"/>
            <a:ext cx="1357200" cy="3224100"/>
          </a:xfrm>
          <a:prstGeom prst="wedgeRoundRectCallout">
            <a:avLst>
              <a:gd fmla="val -9111" name="adj1"/>
              <a:gd fmla="val 6924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20" name="Google Shape;720;p63"/>
          <p:cNvGraphicFramePr/>
          <p:nvPr/>
        </p:nvGraphicFramePr>
        <p:xfrm>
          <a:off x="585900" y="457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{062881CD-F4F0-4103-A4BB-EA18A70E02B9}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Node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File System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One computing server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Physical hardware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Work together in parallel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The basic tree-like layout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From most nodes* you have access to the entire file system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1" name="Google Shape;721;p6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22" name="Google Shape;722;p6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63"/>
          <p:cNvSpPr/>
          <p:nvPr/>
        </p:nvSpPr>
        <p:spPr>
          <a:xfrm>
            <a:off x="1870050" y="33680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3"/>
          <p:cNvSpPr/>
          <p:nvPr/>
        </p:nvSpPr>
        <p:spPr>
          <a:xfrm>
            <a:off x="2916225" y="30941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3"/>
          <p:cNvSpPr/>
          <p:nvPr/>
        </p:nvSpPr>
        <p:spPr>
          <a:xfrm>
            <a:off x="3704575" y="36246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3"/>
          <p:cNvSpPr/>
          <p:nvPr/>
        </p:nvSpPr>
        <p:spPr>
          <a:xfrm>
            <a:off x="2443275" y="407357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3"/>
          <p:cNvSpPr/>
          <p:nvPr/>
        </p:nvSpPr>
        <p:spPr>
          <a:xfrm>
            <a:off x="1096025" y="38985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8" name="Google Shape;728;p63"/>
          <p:cNvCxnSpPr>
            <a:stCxn id="727" idx="3"/>
            <a:endCxn id="723" idx="1"/>
          </p:cNvCxnSpPr>
          <p:nvPr/>
        </p:nvCxnSpPr>
        <p:spPr>
          <a:xfrm flipH="1" rot="10800000">
            <a:off x="1369925" y="3505100"/>
            <a:ext cx="5001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63"/>
          <p:cNvCxnSpPr>
            <a:endCxn id="726" idx="1"/>
          </p:cNvCxnSpPr>
          <p:nvPr/>
        </p:nvCxnSpPr>
        <p:spPr>
          <a:xfrm>
            <a:off x="1369875" y="4035625"/>
            <a:ext cx="10734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63"/>
          <p:cNvCxnSpPr>
            <a:stCxn id="723" idx="2"/>
            <a:endCxn id="726" idx="1"/>
          </p:cNvCxnSpPr>
          <p:nvPr/>
        </p:nvCxnSpPr>
        <p:spPr>
          <a:xfrm>
            <a:off x="2007000" y="3641925"/>
            <a:ext cx="4362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63"/>
          <p:cNvCxnSpPr>
            <a:endCxn id="724" idx="1"/>
          </p:cNvCxnSpPr>
          <p:nvPr/>
        </p:nvCxnSpPr>
        <p:spPr>
          <a:xfrm flipH="1" rot="10800000">
            <a:off x="2144025" y="3231075"/>
            <a:ext cx="7722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63"/>
          <p:cNvCxnSpPr>
            <a:endCxn id="726" idx="3"/>
          </p:cNvCxnSpPr>
          <p:nvPr/>
        </p:nvCxnSpPr>
        <p:spPr>
          <a:xfrm flipH="1">
            <a:off x="2717175" y="3368125"/>
            <a:ext cx="336000" cy="8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63"/>
          <p:cNvCxnSpPr>
            <a:stCxn id="724" idx="3"/>
            <a:endCxn id="725" idx="1"/>
          </p:cNvCxnSpPr>
          <p:nvPr/>
        </p:nvCxnSpPr>
        <p:spPr>
          <a:xfrm>
            <a:off x="3190125" y="3231075"/>
            <a:ext cx="5145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63"/>
          <p:cNvCxnSpPr>
            <a:stCxn id="726" idx="3"/>
            <a:endCxn id="725" idx="1"/>
          </p:cNvCxnSpPr>
          <p:nvPr/>
        </p:nvCxnSpPr>
        <p:spPr>
          <a:xfrm flipH="1" rot="10800000">
            <a:off x="2717175" y="3761725"/>
            <a:ext cx="987300" cy="4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63"/>
          <p:cNvSpPr/>
          <p:nvPr/>
        </p:nvSpPr>
        <p:spPr>
          <a:xfrm>
            <a:off x="6608575" y="3067300"/>
            <a:ext cx="3006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</a:t>
            </a:r>
            <a:endParaRPr/>
          </a:p>
        </p:txBody>
      </p:sp>
      <p:sp>
        <p:nvSpPr>
          <p:cNvPr id="736" name="Google Shape;736;p63"/>
          <p:cNvSpPr/>
          <p:nvPr/>
        </p:nvSpPr>
        <p:spPr>
          <a:xfrm>
            <a:off x="55446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d1</a:t>
            </a:r>
            <a:endParaRPr/>
          </a:p>
        </p:txBody>
      </p:sp>
      <p:sp>
        <p:nvSpPr>
          <p:cNvPr id="737" name="Google Shape;737;p63"/>
          <p:cNvSpPr/>
          <p:nvPr/>
        </p:nvSpPr>
        <p:spPr>
          <a:xfrm>
            <a:off x="5362103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</a:t>
            </a:r>
            <a:endParaRPr/>
          </a:p>
        </p:txBody>
      </p:sp>
      <p:sp>
        <p:nvSpPr>
          <p:cNvPr id="738" name="Google Shape;738;p63"/>
          <p:cNvSpPr/>
          <p:nvPr/>
        </p:nvSpPr>
        <p:spPr>
          <a:xfrm>
            <a:off x="5963376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f2</a:t>
            </a:r>
            <a:endParaRPr/>
          </a:p>
        </p:txBody>
      </p:sp>
      <p:cxnSp>
        <p:nvCxnSpPr>
          <p:cNvPr id="739" name="Google Shape;739;p63"/>
          <p:cNvCxnSpPr>
            <a:stCxn id="736" idx="0"/>
            <a:endCxn id="735" idx="2"/>
          </p:cNvCxnSpPr>
          <p:nvPr/>
        </p:nvCxnSpPr>
        <p:spPr>
          <a:xfrm rot="-5400000">
            <a:off x="6168525" y="2914575"/>
            <a:ext cx="163800" cy="101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63"/>
          <p:cNvCxnSpPr>
            <a:stCxn id="741" idx="0"/>
            <a:endCxn id="735" idx="2"/>
          </p:cNvCxnSpPr>
          <p:nvPr/>
        </p:nvCxnSpPr>
        <p:spPr>
          <a:xfrm rot="-5400000">
            <a:off x="6427950" y="3173925"/>
            <a:ext cx="163800" cy="498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63"/>
          <p:cNvCxnSpPr>
            <a:stCxn id="743" idx="0"/>
            <a:endCxn id="735" idx="2"/>
          </p:cNvCxnSpPr>
          <p:nvPr/>
        </p:nvCxnSpPr>
        <p:spPr>
          <a:xfrm flipH="1" rot="5400000">
            <a:off x="6700525" y="3399675"/>
            <a:ext cx="163800" cy="46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63"/>
          <p:cNvCxnSpPr>
            <a:stCxn id="745" idx="0"/>
            <a:endCxn id="735" idx="2"/>
          </p:cNvCxnSpPr>
          <p:nvPr/>
        </p:nvCxnSpPr>
        <p:spPr>
          <a:xfrm flipH="1" rot="5400000">
            <a:off x="7041675" y="3058425"/>
            <a:ext cx="163800" cy="729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63"/>
          <p:cNvCxnSpPr>
            <a:stCxn id="737" idx="0"/>
            <a:endCxn id="736" idx="2"/>
          </p:cNvCxnSpPr>
          <p:nvPr/>
        </p:nvCxnSpPr>
        <p:spPr>
          <a:xfrm rot="-5400000">
            <a:off x="5546303" y="3762550"/>
            <a:ext cx="179400" cy="2118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63"/>
          <p:cNvCxnSpPr>
            <a:stCxn id="738" idx="0"/>
            <a:endCxn id="736" idx="2"/>
          </p:cNvCxnSpPr>
          <p:nvPr/>
        </p:nvCxnSpPr>
        <p:spPr>
          <a:xfrm flipH="1" rot="5400000">
            <a:off x="5846976" y="3673750"/>
            <a:ext cx="179400" cy="3894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63"/>
          <p:cNvSpPr/>
          <p:nvPr/>
        </p:nvSpPr>
        <p:spPr>
          <a:xfrm>
            <a:off x="6063450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d2</a:t>
            </a:r>
            <a:endParaRPr/>
          </a:p>
        </p:txBody>
      </p:sp>
      <p:sp>
        <p:nvSpPr>
          <p:cNvPr id="743" name="Google Shape;743;p63"/>
          <p:cNvSpPr/>
          <p:nvPr/>
        </p:nvSpPr>
        <p:spPr>
          <a:xfrm>
            <a:off x="66085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  <p:sp>
        <p:nvSpPr>
          <p:cNvPr id="745" name="Google Shape;745;p63"/>
          <p:cNvSpPr/>
          <p:nvPr/>
        </p:nvSpPr>
        <p:spPr>
          <a:xfrm>
            <a:off x="72909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2" name="Google Shape;752;p64"/>
          <p:cNvGraphicFramePr/>
          <p:nvPr/>
        </p:nvGraphicFramePr>
        <p:xfrm>
          <a:off x="460050" y="1144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{062881CD-F4F0-4103-A4BB-EA18A70E02B9}</a:tableStyleId>
              </a:tblPr>
              <a:tblGrid>
                <a:gridCol w="2455275"/>
                <a:gridCol w="3151800"/>
                <a:gridCol w="2422875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Login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Compile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Compute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86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you start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 heavy computation</a:t>
                      </a: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you compile code, install packages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Explore the Summit software environment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Edit code, submit jobs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 heavy computation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scheduled jobs run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275"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edit job script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Install python libs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Running Matlab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3" name="Google Shape;75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Node Types</a:t>
            </a:r>
            <a:endParaRPr sz="3000"/>
          </a:p>
        </p:txBody>
      </p:sp>
      <p:sp>
        <p:nvSpPr>
          <p:cNvPr id="754" name="Google Shape;754;p6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55" name="Google Shape;755;p6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Exploring nodes</a:t>
            </a:r>
            <a:endParaRPr/>
          </a:p>
        </p:txBody>
      </p:sp>
      <p:sp>
        <p:nvSpPr>
          <p:cNvPr id="761" name="Google Shape;761;p6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62" name="Google Shape;762;p6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65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155575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000"/>
              <a:t>Once </a:t>
            </a:r>
            <a:r>
              <a:rPr lang="en" sz="2000"/>
              <a:t>logged in:</a:t>
            </a:r>
            <a:endParaRPr sz="20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rPr lang="en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$ </a:t>
            </a:r>
            <a:r>
              <a:rPr lang="en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ssh scompile</a:t>
            </a:r>
            <a:endParaRPr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rPr lang="en" sz="2000"/>
              <a:t>To log in to a compile (or head) node.</a:t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  <a:p>
            <a:pPr indent="0" lvl="0" marL="5715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rPr lang="en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rPr lang="en" sz="2000"/>
              <a:t>To check currently available software</a:t>
            </a:r>
            <a:endParaRPr sz="20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Learning Goals</a:t>
            </a:r>
            <a:endParaRPr/>
          </a:p>
        </p:txBody>
      </p:sp>
      <p:sp>
        <p:nvSpPr>
          <p:cNvPr id="198" name="Google Shape;198;p30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628650" y="1369225"/>
            <a:ext cx="55491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is CU Research Computing (CURC)?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Understand Basic Resources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Getting an account &amp; logging in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Navigate the RC system</a:t>
            </a:r>
            <a:endParaRPr sz="1800">
              <a:highlight>
                <a:srgbClr val="F4CCCC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</a:t>
            </a:r>
            <a:r>
              <a:rPr lang="en" sz="1800"/>
              <a:t>un a job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Help!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system map</a:t>
            </a:r>
            <a:endParaRPr/>
          </a:p>
        </p:txBody>
      </p:sp>
      <p:grpSp>
        <p:nvGrpSpPr>
          <p:cNvPr id="769" name="Google Shape;769;p66"/>
          <p:cNvGrpSpPr/>
          <p:nvPr/>
        </p:nvGrpSpPr>
        <p:grpSpPr>
          <a:xfrm>
            <a:off x="990350" y="473963"/>
            <a:ext cx="7991775" cy="3071938"/>
            <a:chOff x="811950" y="2518313"/>
            <a:chExt cx="7991775" cy="3071938"/>
          </a:xfrm>
        </p:grpSpPr>
        <p:sp>
          <p:nvSpPr>
            <p:cNvPr id="770" name="Google Shape;770;p66"/>
            <p:cNvSpPr/>
            <p:nvPr/>
          </p:nvSpPr>
          <p:spPr>
            <a:xfrm>
              <a:off x="8119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Node</a:t>
              </a:r>
              <a:endParaRPr sz="1800"/>
            </a:p>
          </p:txBody>
        </p:sp>
        <p:cxnSp>
          <p:nvCxnSpPr>
            <p:cNvPr id="771" name="Google Shape;771;p66"/>
            <p:cNvCxnSpPr>
              <a:stCxn id="772" idx="3"/>
              <a:endCxn id="773" idx="1"/>
            </p:cNvCxnSpPr>
            <p:nvPr/>
          </p:nvCxnSpPr>
          <p:spPr>
            <a:xfrm flipH="1" rot="10800000">
              <a:off x="3408975" y="2833600"/>
              <a:ext cx="3142200" cy="12207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4" name="Google Shape;774;p66"/>
            <p:cNvCxnSpPr/>
            <p:nvPr/>
          </p:nvCxnSpPr>
          <p:spPr>
            <a:xfrm>
              <a:off x="3643575" y="4054400"/>
              <a:ext cx="26727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5" name="Google Shape;775;p66"/>
            <p:cNvCxnSpPr>
              <a:stCxn id="770" idx="3"/>
              <a:endCxn id="772" idx="1"/>
            </p:cNvCxnSpPr>
            <p:nvPr/>
          </p:nvCxnSpPr>
          <p:spPr>
            <a:xfrm>
              <a:off x="2140050" y="4054287"/>
              <a:ext cx="6354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3" name="Google Shape;773;p66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/home/&lt;user&gt;</a:t>
              </a:r>
              <a:endParaRPr sz="1800"/>
            </a:p>
          </p:txBody>
        </p:sp>
        <p:sp>
          <p:nvSpPr>
            <p:cNvPr id="776" name="Google Shape;776;p66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/projects/&lt;user&gt;</a:t>
              </a:r>
              <a:endParaRPr sz="1800"/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6081525" y="4959950"/>
              <a:ext cx="2722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/scratch/summit/&lt;user&gt;</a:t>
              </a:r>
              <a:endParaRPr sz="1800"/>
            </a:p>
          </p:txBody>
        </p:sp>
      </p:grpSp>
      <p:sp>
        <p:nvSpPr>
          <p:cNvPr id="772" name="Google Shape;772;p66"/>
          <p:cNvSpPr/>
          <p:nvPr/>
        </p:nvSpPr>
        <p:spPr>
          <a:xfrm>
            <a:off x="2953775" y="1694800"/>
            <a:ext cx="6336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</a:t>
            </a:r>
            <a:endParaRPr sz="1800"/>
          </a:p>
        </p:txBody>
      </p:sp>
      <p:cxnSp>
        <p:nvCxnSpPr>
          <p:cNvPr id="778" name="Google Shape;778;p66"/>
          <p:cNvCxnSpPr>
            <a:stCxn id="772" idx="3"/>
            <a:endCxn id="776" idx="1"/>
          </p:cNvCxnSpPr>
          <p:nvPr/>
        </p:nvCxnSpPr>
        <p:spPr>
          <a:xfrm>
            <a:off x="3587375" y="2009950"/>
            <a:ext cx="2898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6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80" name="Google Shape;780;p6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1" name="Google Shape;781;p66"/>
          <p:cNvCxnSpPr>
            <a:stCxn id="772" idx="3"/>
          </p:cNvCxnSpPr>
          <p:nvPr/>
        </p:nvCxnSpPr>
        <p:spPr>
          <a:xfrm>
            <a:off x="3587375" y="2009950"/>
            <a:ext cx="3142500" cy="218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82" name="Google Shape;782;p66"/>
          <p:cNvSpPr/>
          <p:nvPr/>
        </p:nvSpPr>
        <p:spPr>
          <a:xfrm>
            <a:off x="6729875" y="3880488"/>
            <a:ext cx="17292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/pl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7" name="Google Shape;787;p67"/>
          <p:cNvGraphicFramePr/>
          <p:nvPr/>
        </p:nvGraphicFramePr>
        <p:xfrm>
          <a:off x="603075" y="1166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{062881CD-F4F0-4103-A4BB-EA18A70E02B9}</a:tableStyleId>
              </a:tblPr>
              <a:tblGrid>
                <a:gridCol w="2386250"/>
                <a:gridCol w="2962825"/>
                <a:gridCol w="2402400"/>
              </a:tblGrid>
              <a:tr h="41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/home (2GB)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/projects (250GB)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Scratch (10TB)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85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E06666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</a:t>
                      </a: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 for sharing files or job output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 for job output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Output from running jobs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Large files/datasets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 for long term storage</a:t>
                      </a:r>
                      <a:endParaRPr sz="1200"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100"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 .bashrc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Shared job scripts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Data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8" name="Google Shape;78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File Structures</a:t>
            </a:r>
            <a:endParaRPr sz="3000"/>
          </a:p>
        </p:txBody>
      </p:sp>
      <p:sp>
        <p:nvSpPr>
          <p:cNvPr id="789" name="Google Shape;789;p6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90" name="Google Shape;790;p6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Exploring the Filesystem</a:t>
            </a:r>
            <a:endParaRPr/>
          </a:p>
        </p:txBody>
      </p:sp>
      <p:sp>
        <p:nvSpPr>
          <p:cNvPr id="796" name="Google Shape;796;p6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97" name="Google Shape;797;p6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68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Once logged in: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cd  /home/&lt;user&gt;</a:t>
            </a:r>
            <a:endParaRPr b="1"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cd  /projects/&lt;user&gt;</a:t>
            </a:r>
            <a:endParaRPr b="1"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cd  /scratch/summit/&lt;user&gt;</a:t>
            </a:r>
            <a:endParaRPr b="1"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000"/>
              <a:t>To navigate to your different directories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Research Computing</a:t>
            </a:r>
            <a:endParaRPr/>
          </a:p>
        </p:txBody>
      </p:sp>
      <p:sp>
        <p:nvSpPr>
          <p:cNvPr id="804" name="Google Shape;804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have logged on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have explored nodes and filesystem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But how do we actually </a:t>
            </a:r>
            <a:r>
              <a:rPr i="1" lang="en"/>
              <a:t>use</a:t>
            </a:r>
            <a:r>
              <a:rPr lang="en"/>
              <a:t> the computing resources?</a:t>
            </a:r>
            <a:endParaRPr/>
          </a:p>
        </p:txBody>
      </p:sp>
      <p:sp>
        <p:nvSpPr>
          <p:cNvPr id="805" name="Google Shape;805;p6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06" name="Google Shape;806;p6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0"/>
          <p:cNvSpPr txBox="1"/>
          <p:nvPr>
            <p:ph type="title"/>
          </p:nvPr>
        </p:nvSpPr>
        <p:spPr>
          <a:xfrm>
            <a:off x="2765825" y="2285400"/>
            <a:ext cx="33624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Running a Job</a:t>
            </a:r>
            <a:r>
              <a:rPr b="1" lang="en" sz="3020"/>
              <a:t> </a:t>
            </a:r>
            <a:endParaRPr b="1" sz="3020"/>
          </a:p>
        </p:txBody>
      </p:sp>
      <p:sp>
        <p:nvSpPr>
          <p:cNvPr id="812" name="Google Shape;812;p7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13" name="Google Shape;813;p7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The </a:t>
            </a:r>
            <a:r>
              <a:rPr b="1" lang="en" sz="3000"/>
              <a:t>fundamental “job”</a:t>
            </a:r>
            <a:r>
              <a:rPr b="1" lang="en" sz="3000"/>
              <a:t> </a:t>
            </a:r>
            <a:endParaRPr b="1" sz="3000"/>
          </a:p>
        </p:txBody>
      </p:sp>
      <p:sp>
        <p:nvSpPr>
          <p:cNvPr id="819" name="Google Shape;81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What is a “</a:t>
            </a:r>
            <a:r>
              <a:rPr b="1" i="1" lang="en" sz="2000">
                <a:solidFill>
                  <a:schemeClr val="dk1"/>
                </a:solidFill>
              </a:rPr>
              <a:t>job</a:t>
            </a:r>
            <a:r>
              <a:rPr lang="en" sz="2000">
                <a:solidFill>
                  <a:schemeClr val="dk1"/>
                </a:solidFill>
              </a:rPr>
              <a:t>”?</a:t>
            </a:r>
            <a:endParaRPr sz="2000">
              <a:solidFill>
                <a:schemeClr val="dk1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W</a:t>
            </a:r>
            <a:r>
              <a:rPr lang="en" sz="1800">
                <a:solidFill>
                  <a:schemeClr val="dk1"/>
                </a:solidFill>
              </a:rPr>
              <a:t>ork for the cluster to perform 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Batch jobs</a:t>
            </a:r>
            <a:endParaRPr b="1" sz="20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Submit job script which will be executed when resources are available</a:t>
            </a:r>
            <a:endParaRPr>
              <a:solidFill>
                <a:schemeClr val="dk1"/>
              </a:solidFill>
            </a:endParaRPr>
          </a:p>
          <a:p>
            <a:pPr indent="-1778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Create script containing information about the job</a:t>
            </a:r>
            <a:endParaRPr sz="1800">
              <a:solidFill>
                <a:schemeClr val="dk1"/>
              </a:solidFill>
            </a:endParaRPr>
          </a:p>
          <a:p>
            <a:pPr indent="-1778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Submit the job file to a queue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Interactive jobs</a:t>
            </a:r>
            <a:endParaRPr b="1" sz="20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Work interactively at the command line of a compute node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20" name="Google Shape;820;p7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21" name="Google Shape;821;p7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00" y="2260348"/>
            <a:ext cx="1383025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2"/>
          <p:cNvSpPr/>
          <p:nvPr/>
        </p:nvSpPr>
        <p:spPr>
          <a:xfrm>
            <a:off x="3822075" y="263671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828" name="Google Shape;828;p72"/>
          <p:cNvSpPr/>
          <p:nvPr/>
        </p:nvSpPr>
        <p:spPr>
          <a:xfrm>
            <a:off x="6687175" y="36909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829" name="Google Shape;829;p72"/>
          <p:cNvSpPr/>
          <p:nvPr/>
        </p:nvSpPr>
        <p:spPr>
          <a:xfrm>
            <a:off x="6687175" y="16300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830" name="Google Shape;830;p72"/>
          <p:cNvCxnSpPr/>
          <p:nvPr/>
        </p:nvCxnSpPr>
        <p:spPr>
          <a:xfrm>
            <a:off x="2268700" y="2825900"/>
            <a:ext cx="120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72"/>
          <p:cNvCxnSpPr/>
          <p:nvPr/>
        </p:nvCxnSpPr>
        <p:spPr>
          <a:xfrm rot="10800000">
            <a:off x="2276350" y="3208050"/>
            <a:ext cx="118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72"/>
          <p:cNvCxnSpPr/>
          <p:nvPr/>
        </p:nvCxnSpPr>
        <p:spPr>
          <a:xfrm flipH="1" rot="10800000">
            <a:off x="5394625" y="2054050"/>
            <a:ext cx="1070100" cy="58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72"/>
          <p:cNvCxnSpPr/>
          <p:nvPr/>
        </p:nvCxnSpPr>
        <p:spPr>
          <a:xfrm>
            <a:off x="5371700" y="3376175"/>
            <a:ext cx="11922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72"/>
          <p:cNvCxnSpPr/>
          <p:nvPr/>
        </p:nvCxnSpPr>
        <p:spPr>
          <a:xfrm>
            <a:off x="7305300" y="2436125"/>
            <a:ext cx="0" cy="111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72"/>
          <p:cNvSpPr txBox="1"/>
          <p:nvPr/>
        </p:nvSpPr>
        <p:spPr>
          <a:xfrm>
            <a:off x="2289550" y="22704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836" name="Google Shape;836;p72"/>
          <p:cNvSpPr txBox="1"/>
          <p:nvPr/>
        </p:nvSpPr>
        <p:spPr>
          <a:xfrm>
            <a:off x="2333650" y="34168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  <p:sp>
        <p:nvSpPr>
          <p:cNvPr id="837" name="Google Shape;837;p72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Job Scheduling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8" name="Google Shape;8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25" y="3948624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900" y="4062824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050" y="1633649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00" y="1572549"/>
            <a:ext cx="481500" cy="4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00" y="2260348"/>
            <a:ext cx="1383025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73"/>
          <p:cNvSpPr/>
          <p:nvPr/>
        </p:nvSpPr>
        <p:spPr>
          <a:xfrm>
            <a:off x="3822075" y="263671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SLURM</a:t>
            </a:r>
            <a:endParaRPr/>
          </a:p>
        </p:txBody>
      </p:sp>
      <p:sp>
        <p:nvSpPr>
          <p:cNvPr id="848" name="Google Shape;848;p73"/>
          <p:cNvSpPr/>
          <p:nvPr/>
        </p:nvSpPr>
        <p:spPr>
          <a:xfrm>
            <a:off x="6687175" y="36909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849" name="Google Shape;849;p73"/>
          <p:cNvSpPr/>
          <p:nvPr/>
        </p:nvSpPr>
        <p:spPr>
          <a:xfrm>
            <a:off x="6687175" y="16300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850" name="Google Shape;850;p73"/>
          <p:cNvCxnSpPr/>
          <p:nvPr/>
        </p:nvCxnSpPr>
        <p:spPr>
          <a:xfrm>
            <a:off x="2268700" y="2825900"/>
            <a:ext cx="120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1" name="Google Shape;851;p73"/>
          <p:cNvCxnSpPr/>
          <p:nvPr/>
        </p:nvCxnSpPr>
        <p:spPr>
          <a:xfrm rot="10800000">
            <a:off x="2276350" y="3208050"/>
            <a:ext cx="118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2" name="Google Shape;852;p73"/>
          <p:cNvCxnSpPr/>
          <p:nvPr/>
        </p:nvCxnSpPr>
        <p:spPr>
          <a:xfrm flipH="1" rot="10800000">
            <a:off x="5394625" y="2054050"/>
            <a:ext cx="1070100" cy="58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73"/>
          <p:cNvCxnSpPr/>
          <p:nvPr/>
        </p:nvCxnSpPr>
        <p:spPr>
          <a:xfrm>
            <a:off x="5371700" y="3376175"/>
            <a:ext cx="11922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73"/>
          <p:cNvCxnSpPr/>
          <p:nvPr/>
        </p:nvCxnSpPr>
        <p:spPr>
          <a:xfrm>
            <a:off x="7305300" y="2436125"/>
            <a:ext cx="0" cy="111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73"/>
          <p:cNvSpPr txBox="1"/>
          <p:nvPr/>
        </p:nvSpPr>
        <p:spPr>
          <a:xfrm>
            <a:off x="2289550" y="22704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856" name="Google Shape;856;p73"/>
          <p:cNvSpPr txBox="1"/>
          <p:nvPr/>
        </p:nvSpPr>
        <p:spPr>
          <a:xfrm>
            <a:off x="2333650" y="34168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  <p:sp>
        <p:nvSpPr>
          <p:cNvPr id="857" name="Google Shape;857;p73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Job Scheduling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25" y="3948624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900" y="4062824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050" y="1633649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00" y="1572549"/>
            <a:ext cx="481500" cy="4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</a:t>
            </a:r>
            <a:r>
              <a:rPr lang="en"/>
              <a:t>job</a:t>
            </a:r>
            <a:endParaRPr/>
          </a:p>
        </p:txBody>
      </p:sp>
      <p:sp>
        <p:nvSpPr>
          <p:cNvPr id="867" name="Google Shape;867;p74"/>
          <p:cNvSpPr txBox="1"/>
          <p:nvPr>
            <p:ph idx="1" type="body"/>
          </p:nvPr>
        </p:nvSpPr>
        <p:spPr>
          <a:xfrm>
            <a:off x="311700" y="1609675"/>
            <a:ext cx="3517500" cy="2667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Where to write it?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2100"/>
              <a:buChar char="•"/>
            </a:pPr>
            <a:r>
              <a:rPr lang="en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2100"/>
              <a:buChar char="•"/>
            </a:pPr>
            <a:r>
              <a:rPr lang="en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68" name="Google Shape;868;p7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69" name="Google Shape;869;p7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74"/>
          <p:cNvCxnSpPr>
            <a:endCxn id="871" idx="1"/>
          </p:cNvCxnSpPr>
          <p:nvPr/>
        </p:nvCxnSpPr>
        <p:spPr>
          <a:xfrm>
            <a:off x="3605075" y="2486113"/>
            <a:ext cx="2898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2" name="Google Shape;872;p74"/>
          <p:cNvGrpSpPr/>
          <p:nvPr/>
        </p:nvGrpSpPr>
        <p:grpSpPr>
          <a:xfrm>
            <a:off x="3604975" y="950150"/>
            <a:ext cx="4878300" cy="3071925"/>
            <a:chOff x="3408875" y="2518313"/>
            <a:chExt cx="4878300" cy="3071925"/>
          </a:xfrm>
        </p:grpSpPr>
        <p:cxnSp>
          <p:nvCxnSpPr>
            <p:cNvPr id="873" name="Google Shape;873;p74"/>
            <p:cNvCxnSpPr>
              <a:endCxn id="874" idx="1"/>
            </p:cNvCxnSpPr>
            <p:nvPr/>
          </p:nvCxnSpPr>
          <p:spPr>
            <a:xfrm flipH="1" rot="10800000">
              <a:off x="3409075" y="2833463"/>
              <a:ext cx="31422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p74"/>
            <p:cNvCxnSpPr>
              <a:endCxn id="876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4" name="Google Shape;874;p7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/home/&lt;user&gt;</a:t>
              </a:r>
              <a:endParaRPr sz="1800"/>
            </a:p>
          </p:txBody>
        </p:sp>
        <p:sp>
          <p:nvSpPr>
            <p:cNvPr id="871" name="Google Shape;871;p7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/projects/&lt;user&gt;</a:t>
              </a:r>
              <a:endParaRPr sz="1800"/>
            </a:p>
          </p:txBody>
        </p:sp>
        <p:sp>
          <p:nvSpPr>
            <p:cNvPr id="876" name="Google Shape;876;p7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Scratch space</a:t>
              </a:r>
              <a:endParaRPr sz="180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Script: 3 main parts</a:t>
            </a:r>
            <a:endParaRPr/>
          </a:p>
        </p:txBody>
      </p:sp>
      <p:sp>
        <p:nvSpPr>
          <p:cNvPr id="882" name="Google Shape;882;p75"/>
          <p:cNvSpPr txBox="1"/>
          <p:nvPr>
            <p:ph idx="1" type="body"/>
          </p:nvPr>
        </p:nvSpPr>
        <p:spPr>
          <a:xfrm>
            <a:off x="311700" y="1152475"/>
            <a:ext cx="51867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Directives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</a:t>
            </a:r>
            <a:r>
              <a:rPr lang="en"/>
              <a:t>pecify resource requirements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Software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Because </a:t>
            </a:r>
            <a:r>
              <a:rPr lang="en"/>
              <a:t>jobs run on a different node than from where you submitted…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…software that is needed </a:t>
            </a:r>
            <a:r>
              <a:rPr lang="en"/>
              <a:t>must be loaded via the job script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User scripting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the actual user scripting that will execute when the job runs</a:t>
            </a:r>
            <a:endParaRPr/>
          </a:p>
        </p:txBody>
      </p:sp>
      <p:sp>
        <p:nvSpPr>
          <p:cNvPr id="883" name="Google Shape;883;p7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84" name="Google Shape;884;p7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75"/>
          <p:cNvSpPr txBox="1"/>
          <p:nvPr/>
        </p:nvSpPr>
        <p:spPr>
          <a:xfrm>
            <a:off x="5634800" y="1509750"/>
            <a:ext cx="3291000" cy="212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#!/bin/bash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Directives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#SBATCH --&lt;resource&gt;=&lt;amount&gt;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Software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purge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User Scripting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Things to Take Note Of</a:t>
            </a:r>
            <a:endParaRPr/>
          </a:p>
        </p:txBody>
      </p:sp>
      <p:sp>
        <p:nvSpPr>
          <p:cNvPr id="206" name="Google Shape;206;p3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628650" y="1166025"/>
            <a:ext cx="39435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Confusing, ambiguous, highly nuanced concepts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Goal is to avoid common mistakes, pitfalls, and frustrations</a:t>
            </a:r>
            <a:endParaRPr sz="1800"/>
          </a:p>
        </p:txBody>
      </p:sp>
      <p:sp>
        <p:nvSpPr>
          <p:cNvPr id="209" name="Google Shape;209;p31"/>
          <p:cNvSpPr txBox="1"/>
          <p:nvPr/>
        </p:nvSpPr>
        <p:spPr>
          <a:xfrm>
            <a:off x="5270075" y="3089025"/>
            <a:ext cx="250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Ask Questions!</a:t>
            </a:r>
            <a:endParaRPr b="1" sz="2400"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150" y="1262375"/>
            <a:ext cx="1363501" cy="17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6"/>
          <p:cNvSpPr txBox="1"/>
          <p:nvPr>
            <p:ph type="title"/>
          </p:nvPr>
        </p:nvSpPr>
        <p:spPr>
          <a:xfrm>
            <a:off x="311700" y="445025"/>
            <a:ext cx="41628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Directive Options </a:t>
            </a:r>
            <a:endParaRPr/>
          </a:p>
        </p:txBody>
      </p:sp>
      <p:sp>
        <p:nvSpPr>
          <p:cNvPr id="891" name="Google Shape;891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0000" lnSpcReduction="20000"/>
          </a:bodyPr>
          <a:lstStyle/>
          <a:p>
            <a:pPr indent="0" lvl="0" marL="11427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#SBATCH &lt;options&gt;     sbatch &lt;options&gt;</a:t>
            </a:r>
            <a:endParaRPr sz="2800"/>
          </a:p>
          <a:p>
            <a:pPr indent="0" lvl="0" marL="114277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Allocation: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--account=&lt;account_no&gt;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Partition: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--partition=&lt;partition_name&gt;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Sending emails: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Output file: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Number of nodes: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Number of tasks:   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--ntasks=&lt;processes&gt;</a:t>
            </a:r>
            <a:endParaRPr sz="2900">
              <a:latin typeface="Courier"/>
              <a:ea typeface="Courier"/>
              <a:cs typeface="Courier"/>
              <a:sym typeface="Courier"/>
            </a:endParaRPr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Quality of service: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--qos=&lt;qos&gt;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Reservation: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Wall time: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Job Name: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2900">
              <a:latin typeface="Courier"/>
              <a:ea typeface="Courier"/>
              <a:cs typeface="Courier"/>
              <a:sym typeface="Courier"/>
            </a:endParaRPr>
          </a:p>
          <a:p>
            <a:pPr indent="-148272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6692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FYI:  You do NOT actually type &lt;&gt; above – this designates something specific you as a user must enter about your job</a:t>
            </a:r>
            <a:endParaRPr/>
          </a:p>
        </p:txBody>
      </p:sp>
      <p:sp>
        <p:nvSpPr>
          <p:cNvPr id="892" name="Google Shape;892;p7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93" name="Google Shape;893;p7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4" name="Google Shape;894;p76"/>
          <p:cNvSpPr txBox="1"/>
          <p:nvPr/>
        </p:nvSpPr>
        <p:spPr>
          <a:xfrm>
            <a:off x="4474504" y="538583"/>
            <a:ext cx="435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http://slurm.schedmd.com/sbatch.html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Writing a Job</a:t>
            </a:r>
            <a:r>
              <a:rPr lang="en" sz="3020"/>
              <a:t>: </a:t>
            </a:r>
            <a:r>
              <a:rPr lang="en" sz="302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hostname.sh</a:t>
            </a:r>
            <a:endParaRPr sz="302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55000"/>
          </a:bodyPr>
          <a:lstStyle/>
          <a:p>
            <a:pPr indent="-161925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Submit a slurm job with the following instructions:</a:t>
            </a:r>
            <a:endParaRPr sz="2800">
              <a:solidFill>
                <a:schemeClr val="dk1"/>
              </a:solidFill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338777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154"/>
              <a:t>The job will be submitted from a bash script </a:t>
            </a:r>
            <a:r>
              <a:rPr b="1" lang="en" sz="3154"/>
              <a:t>named hostname_summit.sh</a:t>
            </a:r>
            <a:endParaRPr b="1" sz="3154">
              <a:solidFill>
                <a:schemeClr val="dk1"/>
              </a:solidFill>
            </a:endParaRPr>
          </a:p>
          <a:p>
            <a:pPr indent="-3387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3154">
                <a:solidFill>
                  <a:schemeClr val="dk1"/>
                </a:solidFill>
              </a:rPr>
              <a:t>The job will run</a:t>
            </a:r>
            <a:r>
              <a:rPr b="1" lang="en" sz="3154">
                <a:solidFill>
                  <a:schemeClr val="dk1"/>
                </a:solidFill>
              </a:rPr>
              <a:t> on 1 node</a:t>
            </a:r>
            <a:endParaRPr b="1" sz="3154">
              <a:solidFill>
                <a:schemeClr val="dk1"/>
              </a:solidFill>
            </a:endParaRPr>
          </a:p>
          <a:p>
            <a:pPr indent="-3387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3154"/>
              <a:t>R</a:t>
            </a:r>
            <a:r>
              <a:rPr lang="en" sz="3154">
                <a:solidFill>
                  <a:schemeClr val="dk1"/>
                </a:solidFill>
              </a:rPr>
              <a:t>equest</a:t>
            </a:r>
            <a:r>
              <a:rPr b="1" lang="en" sz="3154">
                <a:solidFill>
                  <a:schemeClr val="dk1"/>
                </a:solidFill>
              </a:rPr>
              <a:t> 1 minute wall time</a:t>
            </a:r>
            <a:endParaRPr b="1" sz="3154">
              <a:solidFill>
                <a:schemeClr val="dk1"/>
              </a:solidFill>
            </a:endParaRPr>
          </a:p>
          <a:p>
            <a:pPr indent="-3387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3154">
                <a:solidFill>
                  <a:schemeClr val="dk1"/>
                </a:solidFill>
              </a:rPr>
              <a:t>Run on the</a:t>
            </a:r>
            <a:r>
              <a:rPr b="1" lang="en" sz="3154">
                <a:solidFill>
                  <a:schemeClr val="dk1"/>
                </a:solidFill>
              </a:rPr>
              <a:t> shas-testing partition</a:t>
            </a:r>
            <a:endParaRPr b="1" sz="3154">
              <a:solidFill>
                <a:schemeClr val="dk1"/>
              </a:solidFill>
            </a:endParaRPr>
          </a:p>
          <a:p>
            <a:pPr indent="-3387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154"/>
              <a:t>Output should</a:t>
            </a:r>
            <a:r>
              <a:rPr b="1" lang="en" sz="3154"/>
              <a:t> contain job id</a:t>
            </a:r>
            <a:endParaRPr b="1" sz="3154"/>
          </a:p>
          <a:p>
            <a:pPr indent="-3387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154"/>
              <a:t>The job should run </a:t>
            </a:r>
            <a:r>
              <a:rPr b="1" lang="en" sz="3154"/>
              <a:t>the Unix “</a:t>
            </a:r>
            <a:r>
              <a:rPr b="1" lang="en" sz="3154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r>
              <a:rPr b="1" lang="en" sz="3154"/>
              <a:t>” command</a:t>
            </a:r>
            <a:endParaRPr b="1" sz="3154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7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02" name="Google Shape;902;p7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Writing a Job: Hostname</a:t>
            </a:r>
            <a:endParaRPr sz="3020"/>
          </a:p>
        </p:txBody>
      </p:sp>
      <p:sp>
        <p:nvSpPr>
          <p:cNvPr id="908" name="Google Shape;908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42892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155"/>
              <a:buChar char="•"/>
            </a:pPr>
            <a:r>
              <a:rPr lang="en" sz="2800"/>
              <a:t>Set up job </a:t>
            </a:r>
            <a:r>
              <a:rPr lang="en" sz="2800"/>
              <a:t>boilerplate</a:t>
            </a:r>
            <a:r>
              <a:rPr lang="en" sz="2800"/>
              <a:t> (nano or vim):</a:t>
            </a:r>
            <a:endParaRPr sz="28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7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10" name="Google Shape;910;p7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1" name="Google Shape;911;p78"/>
          <p:cNvSpPr txBox="1"/>
          <p:nvPr/>
        </p:nvSpPr>
        <p:spPr>
          <a:xfrm>
            <a:off x="1149600" y="2074075"/>
            <a:ext cx="3291000" cy="212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#!/bin/bash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Directives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#SBATCH --&lt;resource&gt;=&lt;amount&gt;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Software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purge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User Scripting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Writing a Job: Hostname</a:t>
            </a:r>
            <a:endParaRPr sz="3020"/>
          </a:p>
        </p:txBody>
      </p:sp>
      <p:sp>
        <p:nvSpPr>
          <p:cNvPr id="917" name="Google Shape;917;p7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42892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155"/>
              <a:buChar char="•"/>
            </a:pPr>
            <a:r>
              <a:rPr lang="en" sz="2800"/>
              <a:t>Directives</a:t>
            </a:r>
            <a:r>
              <a:rPr lang="en" sz="2800"/>
              <a:t>:</a:t>
            </a:r>
            <a:endParaRPr sz="2800"/>
          </a:p>
          <a:p>
            <a:pPr indent="-332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7"/>
              <a:buChar char="•"/>
            </a:pPr>
            <a:r>
              <a:rPr lang="en" sz="1637"/>
              <a:t>1 node</a:t>
            </a:r>
            <a:endParaRPr sz="1637"/>
          </a:p>
          <a:p>
            <a:pPr indent="-332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7"/>
              <a:buChar char="•"/>
            </a:pPr>
            <a:r>
              <a:rPr lang="en" sz="1637"/>
              <a:t>1 minute wall time</a:t>
            </a:r>
            <a:endParaRPr sz="1637"/>
          </a:p>
          <a:p>
            <a:pPr indent="-332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7"/>
              <a:buChar char="•"/>
            </a:pPr>
            <a:r>
              <a:rPr lang="en" sz="1637"/>
              <a:t>“shas-testing” partition</a:t>
            </a:r>
            <a:endParaRPr sz="1637"/>
          </a:p>
          <a:p>
            <a:pPr indent="-332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7"/>
              <a:buChar char="•"/>
            </a:pPr>
            <a:r>
              <a:rPr lang="en" sz="1637"/>
              <a:t>Output should contain job id</a:t>
            </a:r>
            <a:endParaRPr sz="1282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19" name="Google Shape;919;p7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79"/>
          <p:cNvSpPr txBox="1"/>
          <p:nvPr>
            <p:ph idx="1" type="body"/>
          </p:nvPr>
        </p:nvSpPr>
        <p:spPr>
          <a:xfrm>
            <a:off x="4138575" y="1294475"/>
            <a:ext cx="48453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-31591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5500"/>
              <a:t>Number of nodes: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50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-31591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5500"/>
              <a:t>Wall time:		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50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-31591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5500"/>
              <a:t>Partition: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500">
                <a:latin typeface="Courier"/>
                <a:ea typeface="Courier"/>
                <a:cs typeface="Courier"/>
                <a:sym typeface="Courier"/>
              </a:rPr>
              <a:t>--partition=&lt;partition_name&gt;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  <a:p>
            <a:pPr indent="-31591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5500"/>
              <a:t>Output file:	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500">
                <a:latin typeface="Courier"/>
                <a:ea typeface="Courier"/>
                <a:cs typeface="Courier"/>
                <a:sym typeface="Courier"/>
              </a:rPr>
              <a:t>--output=&lt;file name&gt; 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500">
                <a:latin typeface="Courier"/>
                <a:ea typeface="Courier"/>
                <a:cs typeface="Courier"/>
                <a:sym typeface="Courier"/>
              </a:rPr>
              <a:t>(%j gives you job id)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82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Writing a Job: Hostname</a:t>
            </a:r>
            <a:endParaRPr sz="3020"/>
          </a:p>
        </p:txBody>
      </p:sp>
      <p:sp>
        <p:nvSpPr>
          <p:cNvPr id="926" name="Google Shape;926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Software: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Do we need any software? (modules)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User script: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What command do we want to run?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28" name="Google Shape;928;p8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Demo: Writing Hostname</a:t>
            </a:r>
            <a:endParaRPr sz="3020"/>
          </a:p>
        </p:txBody>
      </p:sp>
      <p:sp>
        <p:nvSpPr>
          <p:cNvPr id="934" name="Google Shape;93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8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36" name="Google Shape;936;p8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Demo: Writing Hostname</a:t>
            </a:r>
            <a:endParaRPr sz="3020"/>
          </a:p>
        </p:txBody>
      </p:sp>
      <p:sp>
        <p:nvSpPr>
          <p:cNvPr id="942" name="Google Shape;942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15237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endParaRPr sz="2800">
              <a:solidFill>
                <a:schemeClr val="accent5"/>
              </a:solidFill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#SBATCH --nodes=1                      # Number of requested nodes</a:t>
            </a:r>
            <a:endParaRPr sz="2800">
              <a:solidFill>
                <a:schemeClr val="accent5"/>
              </a:solidFill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#SBATCH --time=0:01:00                 # Max wall time</a:t>
            </a:r>
            <a:endParaRPr sz="20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#SBATCH --partition=shas-testing       # Specify Summit haswell nodes</a:t>
            </a:r>
            <a:endParaRPr sz="2800">
              <a:solidFill>
                <a:schemeClr val="accent5"/>
              </a:solidFill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#SBATCH --output=hostname_%j.out       # Rename standard output file</a:t>
            </a:r>
            <a:endParaRPr sz="2800">
              <a:solidFill>
                <a:schemeClr val="accent5"/>
              </a:solidFill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# purge all existing modules</a:t>
            </a:r>
            <a:endParaRPr sz="2800">
              <a:solidFill>
                <a:schemeClr val="accent5"/>
              </a:solidFill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module purge</a:t>
            </a:r>
            <a:endParaRPr sz="2800">
              <a:solidFill>
                <a:schemeClr val="accent5"/>
              </a:solidFill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endParaRPr sz="2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43" name="Google Shape;943;p8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44" name="Google Shape;944;p8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Submitting a Job</a:t>
            </a:r>
            <a:endParaRPr sz="3020"/>
          </a:p>
        </p:txBody>
      </p:sp>
      <p:sp>
        <p:nvSpPr>
          <p:cNvPr id="950" name="Google Shape;950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Load up the slurm module (default)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slurm/summit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Submit the job: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 &lt;script name&gt;.sh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Check output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52" name="Google Shape;952;p8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Review: Learning Goals</a:t>
            </a:r>
            <a:endParaRPr/>
          </a:p>
        </p:txBody>
      </p:sp>
      <p:sp>
        <p:nvSpPr>
          <p:cNvPr id="958" name="Google Shape;958;p84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59" name="Google Shape;959;p8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0" name="Google Shape;960;p84"/>
          <p:cNvSpPr txBox="1"/>
          <p:nvPr>
            <p:ph idx="1" type="body"/>
          </p:nvPr>
        </p:nvSpPr>
        <p:spPr>
          <a:xfrm>
            <a:off x="628650" y="1369225"/>
            <a:ext cx="59145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Why High Performance Computing (HPC)?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Understand Basic Resources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Get an account &amp; log in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Navigate the RC system</a:t>
            </a:r>
            <a:endParaRPr b="1" sz="1800">
              <a:highlight>
                <a:srgbClr val="F4CCCC"/>
              </a:highlight>
            </a:endParaRPr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Run a job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Help!</a:t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Help! I’m stuck, where do I go?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5"/>
          <p:cNvSpPr txBox="1"/>
          <p:nvPr/>
        </p:nvSpPr>
        <p:spPr>
          <a:xfrm>
            <a:off x="776700" y="1432575"/>
            <a:ext cx="7491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100"/>
              <a:buChar char="●"/>
            </a:pPr>
            <a:r>
              <a:rPr b="1" lang="en" sz="2100" u="sng">
                <a:solidFill>
                  <a:srgbClr val="1D1C1D"/>
                </a:solidFill>
              </a:rPr>
              <a:t>Documentation</a:t>
            </a:r>
            <a:r>
              <a:rPr lang="en" sz="2100">
                <a:solidFill>
                  <a:srgbClr val="1D1C1D"/>
                </a:solidFill>
              </a:rPr>
              <a:t>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" sz="2100">
                <a:solidFill>
                  <a:srgbClr val="1D1C1D"/>
                </a:solidFill>
              </a:rPr>
              <a:t> </a:t>
            </a:r>
            <a:endParaRPr sz="2100">
              <a:solidFill>
                <a:srgbClr val="1D1C1D"/>
              </a:solidFill>
            </a:endParaRPr>
          </a:p>
          <a:p>
            <a:pPr indent="0" lvl="0" marL="13716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D1C1D"/>
              </a:solidFill>
            </a:endParaRPr>
          </a:p>
          <a:p>
            <a:pPr indent="-3619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100"/>
              <a:buChar char="●"/>
            </a:pPr>
            <a:r>
              <a:rPr b="1" lang="en" sz="2100" u="sng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" sz="2100">
                <a:solidFill>
                  <a:srgbClr val="1D1C1D"/>
                </a:solidFill>
              </a:rPr>
              <a:t>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" sz="2100">
                <a:solidFill>
                  <a:srgbClr val="1D1C1D"/>
                </a:solidFill>
              </a:rPr>
              <a:t> </a:t>
            </a:r>
            <a:endParaRPr sz="2100">
              <a:solidFill>
                <a:srgbClr val="1D1C1D"/>
              </a:solidFill>
            </a:endParaRPr>
          </a:p>
          <a:p>
            <a:pPr indent="0" lvl="0" marL="13716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D1C1D"/>
              </a:solidFill>
            </a:endParaRPr>
          </a:p>
          <a:p>
            <a:pPr indent="-3619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100"/>
              <a:buChar char="●"/>
            </a:pPr>
            <a:r>
              <a:rPr b="1" lang="en" sz="2100" u="sng">
                <a:solidFill>
                  <a:srgbClr val="1D1C1D"/>
                </a:solidFill>
              </a:rPr>
              <a:t>Helpdesk</a:t>
            </a:r>
            <a:r>
              <a:rPr lang="en" sz="2100">
                <a:solidFill>
                  <a:srgbClr val="1D1C1D"/>
                </a:solidFill>
              </a:rPr>
              <a:t>: </a:t>
            </a:r>
            <a:r>
              <a:rPr lang="en" sz="2100" u="sng">
                <a:solidFill>
                  <a:schemeClr val="hlink"/>
                </a:solidFill>
                <a:hlinkClick r:id="rId5"/>
              </a:rPr>
              <a:t>rc-help@colorado.edu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CU Research Computing provides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406700" y="1369225"/>
            <a:ext cx="3889200" cy="136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Large-scale, beyond-the-desktop computing resources for the University of Colorado and more!</a:t>
            </a:r>
            <a:endParaRPr b="1" sz="1800"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325" y="1268050"/>
            <a:ext cx="3600126" cy="28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25" y="2834775"/>
            <a:ext cx="1032069" cy="99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400" y="2569734"/>
            <a:ext cx="1988249" cy="8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3775" y="3636875"/>
            <a:ext cx="2018875" cy="7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and feedback</a:t>
            </a:r>
            <a:endParaRPr/>
          </a:p>
        </p:txBody>
      </p:sp>
      <p:sp>
        <p:nvSpPr>
          <p:cNvPr id="977" name="Google Shape;977;p87"/>
          <p:cNvSpPr txBox="1"/>
          <p:nvPr>
            <p:ph idx="1" type="body"/>
          </p:nvPr>
        </p:nvSpPr>
        <p:spPr>
          <a:xfrm>
            <a:off x="333575" y="1147000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5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3"/>
          <p:cNvGrpSpPr/>
          <p:nvPr/>
        </p:nvGrpSpPr>
        <p:grpSpPr>
          <a:xfrm>
            <a:off x="2195600" y="1201025"/>
            <a:ext cx="6658875" cy="3637676"/>
            <a:chOff x="1738400" y="1201025"/>
            <a:chExt cx="6658875" cy="3637676"/>
          </a:xfrm>
        </p:grpSpPr>
        <p:sp>
          <p:nvSpPr>
            <p:cNvPr id="226" name="Google Shape;226;p33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fmla="val -63095" name="adj1"/>
                <a:gd fmla="val 22408" name="adj2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7" name="Google Shape;22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Resources include: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628650" y="1445425"/>
            <a:ext cx="4216500" cy="429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High Performance Computing</a:t>
            </a:r>
            <a:endParaRPr b="1" sz="1865"/>
          </a:p>
        </p:txBody>
      </p:sp>
      <p:grpSp>
        <p:nvGrpSpPr>
          <p:cNvPr id="230" name="Google Shape;230;p33"/>
          <p:cNvGrpSpPr/>
          <p:nvPr/>
        </p:nvGrpSpPr>
        <p:grpSpPr>
          <a:xfrm>
            <a:off x="7771275" y="2248573"/>
            <a:ext cx="928300" cy="783400"/>
            <a:chOff x="7314075" y="2248573"/>
            <a:chExt cx="928300" cy="783400"/>
          </a:xfrm>
        </p:grpSpPr>
        <p:sp>
          <p:nvSpPr>
            <p:cNvPr id="231" name="Google Shape;231;p33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chemeClr val="lt2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chemeClr val="lt2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3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chemeClr val="lt2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33"/>
          <p:cNvGrpSpPr/>
          <p:nvPr/>
        </p:nvGrpSpPr>
        <p:grpSpPr>
          <a:xfrm>
            <a:off x="4516200" y="2204274"/>
            <a:ext cx="1804951" cy="994103"/>
            <a:chOff x="4059000" y="2204274"/>
            <a:chExt cx="1804951" cy="994103"/>
          </a:xfrm>
        </p:grpSpPr>
        <p:sp>
          <p:nvSpPr>
            <p:cNvPr id="235" name="Google Shape;235;p33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" name="Google Shape;240;p33"/>
            <p:cNvCxnSpPr>
              <a:stCxn id="239" idx="3"/>
              <a:endCxn id="235" idx="1"/>
            </p:cNvCxnSpPr>
            <p:nvPr/>
          </p:nvCxnSpPr>
          <p:spPr>
            <a:xfrm flipH="1" rot="10800000">
              <a:off x="4276200" y="2530064"/>
              <a:ext cx="164400" cy="4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33"/>
            <p:cNvCxnSpPr>
              <a:stCxn id="239" idx="3"/>
              <a:endCxn id="238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33"/>
            <p:cNvCxnSpPr>
              <a:stCxn id="235" idx="2"/>
              <a:endCxn id="238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33"/>
            <p:cNvCxnSpPr>
              <a:endCxn id="236" idx="1"/>
            </p:cNvCxnSpPr>
            <p:nvPr/>
          </p:nvCxnSpPr>
          <p:spPr>
            <a:xfrm flipH="1" rot="10800000">
              <a:off x="4657757" y="2312874"/>
              <a:ext cx="612600" cy="217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33"/>
            <p:cNvCxnSpPr>
              <a:endCxn id="238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33"/>
            <p:cNvCxnSpPr>
              <a:stCxn id="236" idx="3"/>
              <a:endCxn id="237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33"/>
            <p:cNvCxnSpPr>
              <a:stCxn id="238" idx="3"/>
              <a:endCxn id="237" idx="1"/>
            </p:cNvCxnSpPr>
            <p:nvPr/>
          </p:nvCxnSpPr>
          <p:spPr>
            <a:xfrm flipH="1" rot="10800000">
              <a:off x="5112413" y="2755577"/>
              <a:ext cx="534300" cy="334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7" name="Google Shape;247;p33"/>
          <p:cNvSpPr/>
          <p:nvPr/>
        </p:nvSpPr>
        <p:spPr>
          <a:xfrm>
            <a:off x="6575513" y="2530075"/>
            <a:ext cx="941400" cy="334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33"/>
          <p:cNvGrpSpPr/>
          <p:nvPr/>
        </p:nvGrpSpPr>
        <p:grpSpPr>
          <a:xfrm>
            <a:off x="5609130" y="1299460"/>
            <a:ext cx="2655178" cy="2681525"/>
            <a:chOff x="5151930" y="1299460"/>
            <a:chExt cx="2655178" cy="2681525"/>
          </a:xfrm>
        </p:grpSpPr>
        <p:pic>
          <p:nvPicPr>
            <p:cNvPr id="249" name="Google Shape;24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628650" y="1770000"/>
            <a:ext cx="4216500" cy="33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Storage of Research Data</a:t>
            </a:r>
            <a:endParaRPr b="1" sz="1865"/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628650" y="2104200"/>
            <a:ext cx="4216500" cy="38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High-Speed Data Transfer</a:t>
            </a:r>
            <a:endParaRPr b="1" sz="1865"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628650" y="2411700"/>
            <a:ext cx="4216500" cy="33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Data Sharing</a:t>
            </a:r>
            <a:endParaRPr b="1" sz="1865"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628650" y="3053400"/>
            <a:ext cx="4216500" cy="33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Training &amp; Education</a:t>
            </a:r>
            <a:endParaRPr b="1" sz="1865"/>
          </a:p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628650" y="2717675"/>
            <a:ext cx="4216500" cy="33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Cloud Computing</a:t>
            </a:r>
            <a:endParaRPr b="1" sz="1865"/>
          </a:p>
        </p:txBody>
      </p:sp>
      <p:sp>
        <p:nvSpPr>
          <p:cNvPr id="257" name="Google Shape;257;p33"/>
          <p:cNvSpPr/>
          <p:nvPr/>
        </p:nvSpPr>
        <p:spPr>
          <a:xfrm>
            <a:off x="6472575" y="3387600"/>
            <a:ext cx="838728" cy="606636"/>
          </a:xfrm>
          <a:prstGeom prst="cloud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Primarily known for: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High Performance Computing (HPC)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987" y="1900450"/>
            <a:ext cx="4020024" cy="24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Performance Computing (HPC)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vs. Traditional Computing</a:t>
            </a:r>
            <a:endParaRPr/>
          </a:p>
        </p:txBody>
      </p:sp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Traditional computing </a:t>
            </a:r>
            <a:r>
              <a:rPr i="1" lang="en"/>
              <a:t>generally</a:t>
            </a:r>
            <a:r>
              <a:rPr lang="en"/>
              <a:t> has access to a single processor (perhaps multiple cores)</a:t>
            </a:r>
            <a:endParaRPr/>
          </a:p>
        </p:txBody>
      </p:sp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934" y="2571747"/>
            <a:ext cx="828132" cy="789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18_TemplateRC_wid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